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24" r:id="rId2"/>
    <p:sldId id="325" r:id="rId3"/>
    <p:sldId id="326" r:id="rId4"/>
    <p:sldId id="259" r:id="rId5"/>
    <p:sldId id="260" r:id="rId6"/>
    <p:sldId id="332" r:id="rId7"/>
    <p:sldId id="293" r:id="rId8"/>
    <p:sldId id="294" r:id="rId9"/>
    <p:sldId id="295" r:id="rId10"/>
    <p:sldId id="333" r:id="rId11"/>
    <p:sldId id="299" r:id="rId12"/>
    <p:sldId id="301" r:id="rId13"/>
    <p:sldId id="300" r:id="rId14"/>
    <p:sldId id="327" r:id="rId15"/>
    <p:sldId id="297" r:id="rId16"/>
    <p:sldId id="298" r:id="rId17"/>
    <p:sldId id="341" r:id="rId18"/>
    <p:sldId id="334" r:id="rId19"/>
    <p:sldId id="336" r:id="rId20"/>
    <p:sldId id="335" r:id="rId21"/>
    <p:sldId id="337" r:id="rId22"/>
    <p:sldId id="339" r:id="rId23"/>
    <p:sldId id="338" r:id="rId24"/>
    <p:sldId id="328" r:id="rId25"/>
    <p:sldId id="303" r:id="rId26"/>
    <p:sldId id="309" r:id="rId27"/>
    <p:sldId id="311" r:id="rId28"/>
    <p:sldId id="329" r:id="rId29"/>
    <p:sldId id="306" r:id="rId30"/>
    <p:sldId id="33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62"/>
    <a:srgbClr val="537285"/>
    <a:srgbClr val="FEFEFE"/>
    <a:srgbClr val="FFFFF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1575" autoAdjust="0"/>
  </p:normalViewPr>
  <p:slideViewPr>
    <p:cSldViewPr snapToGrid="0">
      <p:cViewPr>
        <p:scale>
          <a:sx n="60" d="100"/>
          <a:sy n="60" d="100"/>
        </p:scale>
        <p:origin x="546" y="216"/>
      </p:cViewPr>
      <p:guideLst/>
    </p:cSldViewPr>
  </p:slideViewPr>
  <p:outlineViewPr>
    <p:cViewPr>
      <p:scale>
        <a:sx n="33" d="100"/>
        <a:sy n="33" d="100"/>
      </p:scale>
      <p:origin x="0" y="-492"/>
    </p:cViewPr>
  </p:outlineViewPr>
  <p:notesTextViewPr>
    <p:cViewPr>
      <p:scale>
        <a:sx n="120" d="100"/>
        <a:sy n="120" d="100"/>
      </p:scale>
      <p:origin x="0" y="0"/>
    </p:cViewPr>
  </p:notesTextViewPr>
  <p:sorterViewPr>
    <p:cViewPr>
      <p:scale>
        <a:sx n="100" d="100"/>
        <a:sy n="100" d="100"/>
      </p:scale>
      <p:origin x="0" y="-24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销售额</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64-4A40-BA30-9CD5265E89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8612-4BED-B2D3-89E29552BE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64-4A40-BA30-9CD5265E89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64-4A40-BA30-9CD5265E8938}"/>
              </c:ext>
            </c:extLst>
          </c:dPt>
          <c:dPt>
            <c:idx val="4"/>
            <c:bubble3D val="0"/>
            <c:explosion val="12"/>
            <c:spPr>
              <a:solidFill>
                <a:schemeClr val="accent5"/>
              </a:solidFill>
              <a:ln w="19050">
                <a:solidFill>
                  <a:schemeClr val="lt1"/>
                </a:solidFill>
              </a:ln>
              <a:effectLst/>
            </c:spPr>
            <c:extLst>
              <c:ext xmlns:c16="http://schemas.microsoft.com/office/drawing/2014/chart" uri="{C3380CC4-5D6E-409C-BE32-E72D297353CC}">
                <c16:uniqueId val="{00000002-8612-4BED-B2D3-89E29552BE98}"/>
              </c:ext>
            </c:extLst>
          </c:dPt>
          <c:cat>
            <c:strRef>
              <c:f>Sheet1!$A$2:$A$5</c:f>
              <c:strCache>
                <c:ptCount val="3"/>
                <c:pt idx="0">
                  <c:v>第一季度</c:v>
                </c:pt>
                <c:pt idx="1">
                  <c:v>第二季度</c:v>
                </c:pt>
                <c:pt idx="2">
                  <c:v>第三季度</c:v>
                </c:pt>
              </c:strCache>
            </c:strRef>
          </c:cat>
          <c:val>
            <c:numRef>
              <c:f>Sheet1!$B$2:$B$5</c:f>
              <c:numCache>
                <c:formatCode>General</c:formatCode>
                <c:ptCount val="4"/>
                <c:pt idx="0">
                  <c:v>8.1999999999999993</c:v>
                </c:pt>
                <c:pt idx="1">
                  <c:v>0.6</c:v>
                </c:pt>
                <c:pt idx="2">
                  <c:v>1.4</c:v>
                </c:pt>
              </c:numCache>
            </c:numRef>
          </c:val>
          <c:extLst>
            <c:ext xmlns:c16="http://schemas.microsoft.com/office/drawing/2014/chart" uri="{C3380CC4-5D6E-409C-BE32-E72D297353CC}">
              <c16:uniqueId val="{00000000-8612-4BED-B2D3-89E29552BE98}"/>
            </c:ext>
          </c:extLst>
        </c:ser>
        <c:dLbls>
          <c:showLegendKey val="0"/>
          <c:showVal val="0"/>
          <c:showCatName val="0"/>
          <c:showSerName val="0"/>
          <c:showPercent val="0"/>
          <c:showBubbleSize val="0"/>
          <c:showLeaderLines val="1"/>
        </c:dLbls>
        <c:gapWidth val="100"/>
        <c:splitType val="pos"/>
        <c:splitPos val="3"/>
        <c:secondPieSize val="49"/>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1"/>
          <c:showCatName val="1"/>
          <c:showSerName val="0"/>
          <c:showPercent val="0"/>
          <c:showBubbleSize val="0"/>
          <c:showLeaderLines val="0"/>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0793323890983E-2"/>
          <c:y val="0.23248917186258608"/>
          <c:w val="0.56195475373054338"/>
          <c:h val="0.65901588126820709"/>
        </c:manualLayout>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24062"/>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8889-435F-8930-AE305D7885E6}"/>
              </c:ext>
            </c:extLst>
          </c:dPt>
          <c:dPt>
            <c:idx val="1"/>
            <c:bubble3D val="0"/>
            <c:spPr>
              <a:solidFill>
                <a:srgbClr val="537285"/>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8889-435F-8930-AE305D7885E6}"/>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889-435F-8930-AE305D7885E6}"/>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40962453651135E-2"/>
          <c:y val="1.5499278124172405E-2"/>
          <c:w val="0.56195475373054338"/>
          <c:h val="0.65901588126820709"/>
        </c:manualLayout>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24062"/>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76E1-4283-BF1D-F0BA6F86649C}"/>
              </c:ext>
            </c:extLst>
          </c:dPt>
          <c:dPt>
            <c:idx val="1"/>
            <c:bubble3D val="0"/>
            <c:spPr>
              <a:solidFill>
                <a:srgbClr val="537285"/>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76E1-4283-BF1D-F0BA6F86649C}"/>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6E1-4283-BF1D-F0BA6F86649C}"/>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40962453651135E-2"/>
          <c:y val="1.5499278124172405E-2"/>
          <c:w val="0.56195475373054338"/>
          <c:h val="0.65901588126820709"/>
        </c:manualLayout>
      </c:layout>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bubble3D val="0"/>
            <c:spPr>
              <a:solidFill>
                <a:srgbClr val="124062"/>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4F48-440C-AA5E-4F6DBD5E53F3}"/>
              </c:ext>
            </c:extLst>
          </c:dPt>
          <c:dPt>
            <c:idx val="1"/>
            <c:bubble3D val="0"/>
            <c:spPr>
              <a:solidFill>
                <a:srgbClr val="537285"/>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4F48-440C-AA5E-4F6DBD5E53F3}"/>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F48-440C-AA5E-4F6DBD5E53F3}"/>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lang="zh-CN" sz="1800">
          <a:latin typeface="Bebas" pitchFamily="2" charset="0"/>
          <a:ea typeface="微软雅黑" panose="020B0503020204020204" charset="-122"/>
          <a:sym typeface="Bebas" pitchFamily="2"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0.16253</cdr:x>
      <cdr:y>0.51725</cdr:y>
    </cdr:from>
    <cdr:to>
      <cdr:x>0.40666</cdr:x>
      <cdr:y>0.69738</cdr:y>
    </cdr:to>
    <cdr:sp macro="" textlink="">
      <cdr:nvSpPr>
        <cdr:cNvPr id="2" name="文本框 1"/>
        <cdr:cNvSpPr txBox="1"/>
      </cdr:nvSpPr>
      <cdr:spPr>
        <a:xfrm xmlns:a="http://schemas.openxmlformats.org/drawingml/2006/main">
          <a:off x="1084532" y="1780180"/>
          <a:ext cx="1629091" cy="6199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600" dirty="0" smtClean="0">
              <a:solidFill>
                <a:schemeClr val="bg1"/>
              </a:solidFill>
            </a:rPr>
            <a:t>80%</a:t>
          </a:r>
        </a:p>
        <a:p xmlns:a="http://schemas.openxmlformats.org/drawingml/2006/main">
          <a:r>
            <a:rPr lang="en-US" altLang="zh-CN" sz="1600" dirty="0" smtClean="0">
              <a:solidFill>
                <a:schemeClr val="bg1"/>
              </a:solidFill>
            </a:rPr>
            <a:t>Higher education</a:t>
          </a:r>
          <a:endParaRPr lang="zh-CN" altLang="en-US" sz="1600" dirty="0">
            <a:solidFill>
              <a:schemeClr val="bg1"/>
            </a:solidFill>
          </a:endParaRPr>
        </a:p>
      </cdr:txBody>
    </cdr:sp>
  </cdr:relSizeAnchor>
  <cdr:relSizeAnchor xmlns:cdr="http://schemas.openxmlformats.org/drawingml/2006/chartDrawing">
    <cdr:from>
      <cdr:x>0.45755</cdr:x>
      <cdr:y>0.42694</cdr:y>
    </cdr:from>
    <cdr:to>
      <cdr:x>0.63174</cdr:x>
      <cdr:y>0.6067</cdr:y>
    </cdr:to>
    <cdr:sp macro="" textlink="">
      <cdr:nvSpPr>
        <cdr:cNvPr id="3" name="文本框 2"/>
        <cdr:cNvSpPr txBox="1"/>
      </cdr:nvSpPr>
      <cdr:spPr>
        <a:xfrm xmlns:a="http://schemas.openxmlformats.org/drawingml/2006/main">
          <a:off x="3053164" y="1469374"/>
          <a:ext cx="1162373" cy="6186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200" dirty="0" smtClean="0">
              <a:solidFill>
                <a:schemeClr val="bg1"/>
              </a:solidFill>
            </a:rPr>
            <a:t>20%</a:t>
          </a:r>
        </a:p>
        <a:p xmlns:a="http://schemas.openxmlformats.org/drawingml/2006/main">
          <a:r>
            <a:rPr lang="en-US" altLang="zh-CN" sz="1200" dirty="0" smtClean="0">
              <a:solidFill>
                <a:schemeClr val="bg1"/>
              </a:solidFill>
            </a:rPr>
            <a:t>K-12</a:t>
          </a:r>
          <a:r>
            <a:rPr lang="zh-CN" altLang="en-US" sz="1200" dirty="0" smtClean="0">
              <a:solidFill>
                <a:schemeClr val="bg1"/>
              </a:solidFill>
            </a:rPr>
            <a:t> </a:t>
          </a:r>
          <a:r>
            <a:rPr lang="en-US" altLang="zh-CN" sz="1200" dirty="0" smtClean="0">
              <a:solidFill>
                <a:schemeClr val="bg1"/>
              </a:solidFill>
            </a:rPr>
            <a:t>education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5CAC1-9625-4378-942F-06327CAF8CD8}" type="datetimeFigureOut">
              <a:rPr lang="zh-CN" altLang="en-US" smtClean="0"/>
              <a:t>2019/11/19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532B1-D51B-4065-979B-CDD6B4075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10</a:t>
            </a:fld>
            <a:endParaRPr lang="zh-CN" altLang="en-US"/>
          </a:p>
        </p:txBody>
      </p:sp>
    </p:spTree>
    <p:extLst>
      <p:ext uri="{BB962C8B-B14F-4D97-AF65-F5344CB8AC3E}">
        <p14:creationId xmlns:p14="http://schemas.microsoft.com/office/powerpoint/2010/main" val="302204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Scoping reviews of the CT education around </a:t>
            </a:r>
            <a:r>
              <a:rPr lang="en-US" altLang="zh-CN" sz="1200" kern="1200" dirty="0" smtClean="0">
                <a:solidFill>
                  <a:schemeClr val="tx1"/>
                </a:solidFill>
                <a:effectLst/>
                <a:latin typeface="+mn-lt"/>
                <a:ea typeface="+mn-ea"/>
                <a:cs typeface="+mn-cs"/>
              </a:rPr>
              <a:t>world the have </a:t>
            </a:r>
            <a:r>
              <a:rPr lang="en-US" altLang="zh-CN" sz="1200" kern="1200" dirty="0" smtClean="0">
                <a:solidFill>
                  <a:schemeClr val="tx1"/>
                </a:solidFill>
                <a:effectLst/>
                <a:latin typeface="+mn-lt"/>
                <a:ea typeface="+mn-ea"/>
                <a:cs typeface="+mn-cs"/>
              </a:rPr>
              <a:t>been conducted in the past but they only focus on the </a:t>
            </a:r>
            <a:r>
              <a:rPr lang="en-US" altLang="zh-CN" sz="1200" kern="1200" dirty="0" smtClean="0">
                <a:solidFill>
                  <a:schemeClr val="tx1"/>
                </a:solidFill>
                <a:effectLst/>
                <a:latin typeface="+mn-lt"/>
                <a:ea typeface="+mn-ea"/>
                <a:cs typeface="+mn-cs"/>
              </a:rPr>
              <a:t>single aspect</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1.The statistics of the participants in </a:t>
            </a:r>
            <a:r>
              <a:rPr lang="en-US" altLang="zh-CN" sz="1200" kern="1200" dirty="0" err="1" smtClean="0">
                <a:solidFill>
                  <a:schemeClr val="tx1"/>
                </a:solidFill>
                <a:effectLst/>
                <a:latin typeface="+mn-lt"/>
                <a:ea typeface="+mn-ea"/>
                <a:cs typeface="+mn-cs"/>
              </a:rPr>
              <a:t>Bebras</a:t>
            </a:r>
            <a:r>
              <a:rPr lang="en-US" altLang="zh-CN" sz="1200" kern="1200" dirty="0" smtClean="0">
                <a:solidFill>
                  <a:schemeClr val="tx1"/>
                </a:solidFill>
                <a:effectLst/>
                <a:latin typeface="+mn-lt"/>
                <a:ea typeface="+mn-ea"/>
                <a:cs typeface="+mn-cs"/>
              </a:rPr>
              <a:t> Challenge 2018 from countries.</a:t>
            </a:r>
            <a:endParaRPr lang="zh-CN" altLang="zh-CN" sz="1200" kern="1200" dirty="0" smtClean="0">
              <a:solidFill>
                <a:schemeClr val="tx1"/>
              </a:solidFill>
              <a:effectLst/>
              <a:latin typeface="+mn-lt"/>
              <a:ea typeface="+mn-ea"/>
              <a:cs typeface="+mn-cs"/>
            </a:endParaRPr>
          </a:p>
          <a:p>
            <a:r>
              <a:rPr lang="en-US" altLang="zh-CN" dirty="0" smtClean="0"/>
              <a:t>2.</a:t>
            </a:r>
            <a:r>
              <a:rPr lang="en-US" altLang="zh-CN" sz="1200" kern="1200" dirty="0" smtClean="0">
                <a:solidFill>
                  <a:schemeClr val="tx1"/>
                </a:solidFill>
                <a:effectLst/>
                <a:latin typeface="+mn-lt"/>
                <a:ea typeface="+mn-ea"/>
                <a:cs typeface="+mn-cs"/>
              </a:rPr>
              <a:t> the French participants is the most, equaling to dozens of times of other countries</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sz="1200" kern="1200" dirty="0" smtClean="0">
                <a:solidFill>
                  <a:schemeClr val="tx1"/>
                </a:solidFill>
                <a:effectLst/>
                <a:latin typeface="+mn-lt"/>
                <a:ea typeface="+mn-ea"/>
                <a:cs typeface="+mn-cs"/>
              </a:rPr>
              <a:t>it </a:t>
            </a:r>
            <a:r>
              <a:rPr lang="en-US" altLang="zh-CN" sz="1200" kern="1200" dirty="0" smtClean="0">
                <a:solidFill>
                  <a:schemeClr val="tx1"/>
                </a:solidFill>
                <a:effectLst/>
                <a:latin typeface="+mn-lt"/>
                <a:ea typeface="+mn-ea"/>
                <a:cs typeface="+mn-cs"/>
              </a:rPr>
              <a:t>is found that CT education research is still in its infancy. 80% of the research involves CS courses in higher education, and K-12 researches focus on the information technology curriculum, lacking interdisciplinary integration education</a:t>
            </a:r>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1.it is not an assessment subject for important exams (such as college entrance examinations</a:t>
            </a:r>
          </a:p>
          <a:p>
            <a:r>
              <a:rPr lang="en-US" altLang="zh-CN" sz="1200" kern="1200" dirty="0" smtClean="0">
                <a:solidFill>
                  <a:schemeClr val="tx1"/>
                </a:solidFill>
                <a:effectLst/>
                <a:latin typeface="+mn-lt"/>
                <a:ea typeface="+mn-ea"/>
                <a:cs typeface="+mn-cs"/>
              </a:rPr>
              <a:t>2. exam-oriented education</a:t>
            </a: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浙江改革：</a:t>
            </a:r>
            <a:r>
              <a:rPr lang="en-US" altLang="zh-CN" sz="1200" kern="1200" dirty="0" smtClean="0">
                <a:solidFill>
                  <a:schemeClr val="tx1"/>
                </a:solidFill>
                <a:effectLst/>
                <a:latin typeface="+mn-lt"/>
                <a:ea typeface="+mn-ea"/>
                <a:cs typeface="+mn-cs"/>
              </a:rPr>
              <a:t>It is the first time that information technology is recognized as the assessment subject in the key examinations </a:t>
            </a: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17</a:t>
            </a:fld>
            <a:endParaRPr lang="zh-CN" altLang="en-US"/>
          </a:p>
        </p:txBody>
      </p:sp>
    </p:spTree>
    <p:extLst>
      <p:ext uri="{BB962C8B-B14F-4D97-AF65-F5344CB8AC3E}">
        <p14:creationId xmlns:p14="http://schemas.microsoft.com/office/powerpoint/2010/main" val="141664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1.5</a:t>
            </a:r>
            <a:r>
              <a:rPr lang="zh-CN" altLang="en-US" sz="1200" kern="1200" dirty="0" smtClean="0">
                <a:solidFill>
                  <a:schemeClr val="tx1"/>
                </a:solidFill>
                <a:effectLst/>
                <a:latin typeface="+mn-lt"/>
                <a:ea typeface="+mn-ea"/>
                <a:cs typeface="+mn-cs"/>
              </a:rPr>
              <a:t>概念</a:t>
            </a:r>
            <a:r>
              <a:rPr lang="en-US" altLang="zh-CN" sz="1200" kern="1200" dirty="0" smtClean="0">
                <a:solidFill>
                  <a:schemeClr val="tx1"/>
                </a:solidFill>
                <a:effectLst/>
                <a:latin typeface="+mn-lt"/>
                <a:ea typeface="+mn-ea"/>
                <a:cs typeface="+mn-cs"/>
              </a:rPr>
              <a:t>7</a:t>
            </a:r>
            <a:r>
              <a:rPr lang="zh-CN" altLang="en-US" sz="1200" kern="1200" dirty="0" smtClean="0">
                <a:solidFill>
                  <a:schemeClr val="tx1"/>
                </a:solidFill>
                <a:effectLst/>
                <a:latin typeface="+mn-lt"/>
                <a:ea typeface="+mn-ea"/>
                <a:cs typeface="+mn-cs"/>
              </a:rPr>
              <a:t>实践</a:t>
            </a:r>
            <a:r>
              <a:rPr lang="en-US" altLang="zh-CN" sz="1200" kern="1200" dirty="0" smtClean="0">
                <a:solidFill>
                  <a:schemeClr val="tx1"/>
                </a:solidFill>
                <a:effectLst/>
                <a:latin typeface="+mn-lt"/>
                <a:ea typeface="+mn-ea"/>
                <a:cs typeface="+mn-cs"/>
              </a:rPr>
              <a:t>can use the framework to inform the development of standards and curriculum, build capacity for teaching computer science and implement computer science </a:t>
            </a:r>
            <a:r>
              <a:rPr lang="en-US" altLang="zh-CN" sz="1200" kern="1200" dirty="0" smtClean="0">
                <a:solidFill>
                  <a:schemeClr val="tx1"/>
                </a:solidFill>
                <a:effectLst/>
                <a:latin typeface="+mn-lt"/>
                <a:ea typeface="+mn-ea"/>
                <a:cs typeface="+mn-cs"/>
              </a:rPr>
              <a:t>pathways</a:t>
            </a:r>
          </a:p>
          <a:p>
            <a:r>
              <a:rPr lang="en-US" altLang="zh-CN" sz="1200" kern="1200" dirty="0" smtClean="0">
                <a:solidFill>
                  <a:schemeClr val="tx1"/>
                </a:solidFill>
                <a:effectLst/>
                <a:latin typeface="+mn-lt"/>
                <a:ea typeface="+mn-ea"/>
                <a:cs typeface="+mn-cs"/>
              </a:rPr>
              <a:t>2.Policy    ther</a:t>
            </a:r>
            <a:r>
              <a:rPr lang="en-US" altLang="zh-CN" sz="1200" kern="1200" baseline="0" dirty="0" smtClean="0">
                <a:solidFill>
                  <a:schemeClr val="tx1"/>
                </a:solidFill>
                <a:effectLst/>
                <a:latin typeface="+mn-lt"/>
                <a:ea typeface="+mn-ea"/>
                <a:cs typeface="+mn-cs"/>
              </a:rPr>
              <a:t>e are also some </a:t>
            </a:r>
            <a:r>
              <a:rPr lang="en-US" altLang="zh-CN" sz="1200" kern="1200" baseline="0" dirty="0" err="1" smtClean="0">
                <a:solidFill>
                  <a:schemeClr val="tx1"/>
                </a:solidFill>
                <a:effectLst/>
                <a:latin typeface="+mn-lt"/>
                <a:ea typeface="+mn-ea"/>
                <a:cs typeface="+mn-cs"/>
              </a:rPr>
              <a:t>meaures</a:t>
            </a:r>
            <a:r>
              <a:rPr lang="en-US" altLang="zh-CN" sz="1200" kern="1200" baseline="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 provides them with  credit </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18</a:t>
            </a:fld>
            <a:endParaRPr lang="zh-CN" altLang="en-US"/>
          </a:p>
        </p:txBody>
      </p:sp>
    </p:spTree>
    <p:extLst>
      <p:ext uri="{BB962C8B-B14F-4D97-AF65-F5344CB8AC3E}">
        <p14:creationId xmlns:p14="http://schemas.microsoft.com/office/powerpoint/2010/main" val="315539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19</a:t>
            </a:fld>
            <a:endParaRPr lang="zh-CN" altLang="en-US"/>
          </a:p>
        </p:txBody>
      </p:sp>
    </p:spTree>
    <p:extLst>
      <p:ext uri="{BB962C8B-B14F-4D97-AF65-F5344CB8AC3E}">
        <p14:creationId xmlns:p14="http://schemas.microsoft.com/office/powerpoint/2010/main" val="106592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a:t>
            </a:r>
            <a:r>
              <a:rPr lang="en-US" altLang="zh-CN" dirty="0" smtClean="0">
                <a:solidFill>
                  <a:schemeClr val="bg1"/>
                </a:solidFill>
              </a:rPr>
              <a:t>world-class computing education</a:t>
            </a:r>
          </a:p>
          <a:p>
            <a:r>
              <a:rPr lang="en-US" altLang="zh-CN" dirty="0" smtClean="0">
                <a:solidFill>
                  <a:schemeClr val="bg1"/>
                </a:solidFill>
              </a:rPr>
              <a:t>2.</a:t>
            </a:r>
            <a:r>
              <a:rPr lang="en-US" altLang="zh-CN" sz="1200" kern="1200" dirty="0" smtClean="0">
                <a:solidFill>
                  <a:schemeClr val="tx1"/>
                </a:solidFill>
                <a:effectLst/>
                <a:latin typeface="+mn-lt"/>
                <a:ea typeface="+mn-ea"/>
                <a:cs typeface="+mn-cs"/>
              </a:rPr>
              <a:t> teachers and experts can share their understanding of computing courses, interact what difficulties they encounter during student performance, improve the structure of the curriculum, and improve the quality of teaching. </a:t>
            </a:r>
          </a:p>
          <a:p>
            <a:endParaRPr lang="en-US" altLang="zh-CN" dirty="0" smtClean="0">
              <a:solidFill>
                <a:schemeClr val="bg1"/>
              </a:solidFill>
            </a:endParaRP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20</a:t>
            </a:fld>
            <a:endParaRPr lang="zh-CN" altLang="en-US"/>
          </a:p>
        </p:txBody>
      </p:sp>
    </p:spTree>
    <p:extLst>
      <p:ext uri="{BB962C8B-B14F-4D97-AF65-F5344CB8AC3E}">
        <p14:creationId xmlns:p14="http://schemas.microsoft.com/office/powerpoint/2010/main" val="206441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1.CS is referred to as informatics</a:t>
            </a:r>
          </a:p>
          <a:p>
            <a:r>
              <a:rPr lang="en-US" altLang="zh-CN" dirty="0" smtClean="0"/>
              <a:t>2.1997</a:t>
            </a:r>
            <a:r>
              <a:rPr lang="zh-CN" altLang="en-US" dirty="0" smtClean="0"/>
              <a:t>：</a:t>
            </a:r>
            <a:r>
              <a:rPr lang="en-US" altLang="zh-CN" sz="1200" kern="1200" dirty="0" smtClean="0">
                <a:solidFill>
                  <a:schemeClr val="tx1"/>
                </a:solidFill>
                <a:effectLst/>
                <a:latin typeface="+mn-lt"/>
                <a:ea typeface="+mn-ea"/>
                <a:cs typeface="+mn-cs"/>
              </a:rPr>
              <a:t>went through a major revision</a:t>
            </a: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with more focus on application and the processing of information</a:t>
            </a: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21</a:t>
            </a:fld>
            <a:endParaRPr lang="zh-CN" altLang="en-US"/>
          </a:p>
        </p:txBody>
      </p:sp>
    </p:spTree>
    <p:extLst>
      <p:ext uri="{BB962C8B-B14F-4D97-AF65-F5344CB8AC3E}">
        <p14:creationId xmlns:p14="http://schemas.microsoft.com/office/powerpoint/2010/main" val="388119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curriculum of Informatics exam closely corresponds to the content of the programming module</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22</a:t>
            </a:fld>
            <a:endParaRPr lang="zh-CN" altLang="en-US"/>
          </a:p>
        </p:txBody>
      </p:sp>
    </p:spTree>
    <p:extLst>
      <p:ext uri="{BB962C8B-B14F-4D97-AF65-F5344CB8AC3E}">
        <p14:creationId xmlns:p14="http://schemas.microsoft.com/office/powerpoint/2010/main" val="2016557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appointed by the </a:t>
            </a:r>
            <a:r>
              <a:rPr lang="en-US" altLang="zh-CN" sz="1200" kern="1200" dirty="0" err="1" smtClean="0">
                <a:solidFill>
                  <a:schemeClr val="tx1"/>
                </a:solidFill>
                <a:effectLst/>
                <a:latin typeface="+mn-lt"/>
                <a:ea typeface="+mn-ea"/>
                <a:cs typeface="+mn-cs"/>
              </a:rPr>
              <a:t>MoE</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23</a:t>
            </a:fld>
            <a:endParaRPr lang="zh-CN" altLang="en-US"/>
          </a:p>
        </p:txBody>
      </p:sp>
    </p:spTree>
    <p:extLst>
      <p:ext uri="{BB962C8B-B14F-4D97-AF65-F5344CB8AC3E}">
        <p14:creationId xmlns:p14="http://schemas.microsoft.com/office/powerpoint/2010/main" val="420226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Different countries have different institutional settings according to their own development</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we</a:t>
            </a:r>
            <a:r>
              <a:rPr lang="en-US" altLang="zh-CN" sz="1200" kern="1200" baseline="0" dirty="0" smtClean="0">
                <a:solidFill>
                  <a:schemeClr val="tx1"/>
                </a:solidFill>
                <a:effectLst/>
                <a:latin typeface="+mn-lt"/>
                <a:ea typeface="+mn-ea"/>
                <a:cs typeface="+mn-cs"/>
              </a:rPr>
              <a:t> summarize in the chart.</a:t>
            </a:r>
          </a:p>
          <a:p>
            <a:r>
              <a:rPr lang="en-US" altLang="zh-CN" sz="1200" kern="1200" dirty="0" smtClean="0">
                <a:solidFill>
                  <a:schemeClr val="tx1"/>
                </a:solidFill>
                <a:effectLst/>
                <a:latin typeface="+mn-lt"/>
                <a:ea typeface="+mn-ea"/>
                <a:cs typeface="+mn-cs"/>
              </a:rPr>
              <a:t> The visible hand of "policy" and the invisible hand of "industry" form a huge educational circle to promote the development of CT education jointly</a:t>
            </a:r>
            <a:endParaRPr lang="zh-CN" altLang="en-US" sz="3200" b="1" kern="1200"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4" name="灯片编号占位符 3"/>
          <p:cNvSpPr>
            <a:spLocks noGrp="1"/>
          </p:cNvSpPr>
          <p:nvPr>
            <p:ph type="sldNum" sz="quarter" idx="10"/>
          </p:nvPr>
        </p:nvSpPr>
        <p:spPr/>
        <p:txBody>
          <a:bodyPr/>
          <a:lstStyle/>
          <a:p>
            <a:fld id="{149532B1-D51B-4065-979B-CDD6B40756D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1.provide a general framework of CT education across the globe</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2.we describe the framework as a tree, the branches represent the frame dimensions, consisting of five parts: policy making, non-profit organization, industry promotion, teacher training, course implementation</a:t>
            </a:r>
          </a:p>
          <a:p>
            <a:r>
              <a:rPr lang="en-US" altLang="zh-CN" sz="1200" kern="1200" dirty="0" smtClean="0">
                <a:solidFill>
                  <a:schemeClr val="tx1"/>
                </a:solidFill>
                <a:effectLst/>
                <a:latin typeface="+mn-lt"/>
                <a:ea typeface="+mn-ea"/>
                <a:cs typeface="+mn-cs"/>
              </a:rPr>
              <a:t>3. related to each other and echoes each other to form a large whole</a:t>
            </a: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a word, the implementation of perfect education needs efforts from multiple departments.</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1.Nowadays, the word of "intelligence" has become a part of our life. The wonderful relationship between "artificial intelligence" and "humanity" has always been a hot topic of discussion</a:t>
            </a:r>
          </a:p>
          <a:p>
            <a:r>
              <a:rPr lang="en-US" altLang="zh-CN" sz="1200" kern="1200" dirty="0" smtClean="0">
                <a:solidFill>
                  <a:schemeClr val="tx1"/>
                </a:solidFill>
                <a:effectLst/>
                <a:latin typeface="+mn-lt"/>
                <a:ea typeface="+mn-ea"/>
                <a:cs typeface="+mn-cs"/>
              </a:rPr>
              <a:t>2. In order not to be eliminated by the intelligent society</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many countries favor the development of CT education</a:t>
            </a:r>
          </a:p>
          <a:p>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Not only does it own national policy support, the promotion of the economic industry, but also it has theoretical and practical explorations in the field of </a:t>
            </a:r>
            <a:r>
              <a:rPr lang="en-US" altLang="zh-CN" sz="1200" kern="1200" dirty="0" smtClean="0">
                <a:solidFill>
                  <a:schemeClr val="tx1"/>
                </a:solidFill>
                <a:effectLst/>
                <a:latin typeface="+mn-lt"/>
                <a:ea typeface="+mn-ea"/>
                <a:cs typeface="+mn-cs"/>
              </a:rPr>
              <a:t>education</a:t>
            </a: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6</a:t>
            </a:fld>
            <a:endParaRPr lang="zh-CN" altLang="en-US"/>
          </a:p>
        </p:txBody>
      </p:sp>
    </p:spTree>
    <p:extLst>
      <p:ext uri="{BB962C8B-B14F-4D97-AF65-F5344CB8AC3E}">
        <p14:creationId xmlns:p14="http://schemas.microsoft.com/office/powerpoint/2010/main" val="318930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1.Computational thinking, a term mentioned by </a:t>
            </a:r>
            <a:r>
              <a:rPr lang="en-US" altLang="zh-CN" sz="1200" kern="1200" dirty="0" err="1" smtClean="0">
                <a:solidFill>
                  <a:schemeClr val="tx1"/>
                </a:solidFill>
                <a:effectLst/>
                <a:latin typeface="+mn-lt"/>
                <a:ea typeface="+mn-ea"/>
                <a:cs typeface="+mn-cs"/>
              </a:rPr>
              <a:t>Papert</a:t>
            </a:r>
            <a:r>
              <a:rPr lang="en-US" altLang="zh-CN" sz="1200" kern="1200" dirty="0" smtClean="0">
                <a:solidFill>
                  <a:schemeClr val="tx1"/>
                </a:solidFill>
                <a:effectLst/>
                <a:latin typeface="+mn-lt"/>
                <a:ea typeface="+mn-ea"/>
                <a:cs typeface="+mn-cs"/>
              </a:rPr>
              <a:t> in 1980.</a:t>
            </a:r>
          </a:p>
          <a:p>
            <a:r>
              <a:rPr lang="en-US" altLang="zh-CN" sz="1200" kern="1200" dirty="0" smtClean="0">
                <a:solidFill>
                  <a:schemeClr val="tx1"/>
                </a:solidFill>
                <a:effectLst/>
                <a:latin typeface="+mn-lt"/>
                <a:ea typeface="+mn-ea"/>
                <a:cs typeface="+mn-cs"/>
              </a:rPr>
              <a:t>2. defined as a series of thinking activities that cover the breadth of computer science,</a:t>
            </a:r>
          </a:p>
          <a:p>
            <a:r>
              <a:rPr lang="en-US" altLang="zh-CN" sz="1200" kern="1200" dirty="0" smtClean="0">
                <a:solidFill>
                  <a:schemeClr val="tx1"/>
                </a:solidFill>
                <a:effectLst/>
                <a:latin typeface="+mn-lt"/>
                <a:ea typeface="+mn-ea"/>
                <a:cs typeface="+mn-cs"/>
              </a:rPr>
              <a:t>3. the K–12 Computer Science Standards. This stresses the problem-solving aspects</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lvl="0" indent="-228600">
              <a:lnSpc>
                <a:spcPct val="150000"/>
              </a:lnSpc>
              <a:buAutoNum type="arabicPeriod"/>
              <a:defRPr/>
            </a:pPr>
            <a:r>
              <a:rPr lang="en-US" altLang="zh-CN" sz="1200" dirty="0" smtClean="0"/>
              <a:t>programming  is the focus </a:t>
            </a:r>
            <a:r>
              <a:rPr lang="en-US" altLang="zh-CN" sz="1200" baseline="0" dirty="0" smtClean="0"/>
              <a:t> of </a:t>
            </a:r>
            <a:r>
              <a:rPr lang="en-US" altLang="zh-CN" sz="1200" dirty="0" smtClean="0"/>
              <a:t>computer science.</a:t>
            </a:r>
          </a:p>
          <a:p>
            <a:pPr marL="228600" lvl="0" indent="-228600">
              <a:lnSpc>
                <a:spcPct val="150000"/>
              </a:lnSpc>
              <a:buAutoNum type="arabicPeriod"/>
              <a:defRPr/>
            </a:pPr>
            <a:r>
              <a:rPr lang="en-US" altLang="zh-CN" sz="1200" kern="1200" dirty="0" smtClean="0">
                <a:solidFill>
                  <a:schemeClr val="tx1"/>
                </a:solidFill>
                <a:effectLst/>
                <a:latin typeface="+mn-lt"/>
                <a:ea typeface="+mn-ea"/>
                <a:cs typeface="+mn-cs"/>
              </a:rPr>
              <a:t>Based on the understanding of the running process of computer programs</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2.thinking </a:t>
            </a:r>
            <a:r>
              <a:rPr lang="en-US" altLang="zh-CN" sz="1200" dirty="0" smtClean="0"/>
              <a:t>as a computer scientist means more than being able to program a computer</a:t>
            </a:r>
            <a:endParaRPr lang="zh-CN" altLang="en-US" sz="1200" dirty="0" smtClean="0"/>
          </a:p>
          <a:p>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kern="1200" dirty="0" smtClean="0">
                <a:solidFill>
                  <a:schemeClr val="tx1"/>
                </a:solidFill>
                <a:effectLst/>
                <a:latin typeface="+mn-lt"/>
                <a:ea typeface="+mn-ea"/>
                <a:cs typeface="+mn-cs"/>
              </a:rPr>
              <a:t>Despite these distinctions</a:t>
            </a:r>
            <a:r>
              <a:rPr lang="en-US"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149532B1-D51B-4065-979B-CDD6B40756D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95CA-CB87-42F5-AD11-A63647B25AC0}" type="datetimeFigureOut">
              <a:rPr lang="zh-CN" altLang="en-US" smtClean="0"/>
              <a:t>2019/11/19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3C9F-EFB6-4360-A5D6-81DD839FD7B7}" type="slidenum">
              <a:rPr lang="zh-CN" altLang="en-US" smtClean="0"/>
              <a:t>‹#›</a:t>
            </a:fld>
            <a:endParaRPr lang="zh-CN" altLang="en-US"/>
          </a:p>
        </p:txBody>
      </p:sp>
      <p:pic>
        <p:nvPicPr>
          <p:cNvPr id="7" name="图片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414" y="0"/>
            <a:ext cx="12179586"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846833" y="2284272"/>
            <a:ext cx="8208825" cy="175432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685165" fontAlgn="base">
              <a:spcBef>
                <a:spcPct val="0"/>
              </a:spcBef>
              <a:spcAft>
                <a:spcPct val="0"/>
              </a:spcAft>
            </a:pPr>
            <a:r>
              <a:rPr lang="en-US" altLang="zh-CN" sz="3600" dirty="0" smtClean="0">
                <a:solidFill>
                  <a:srgbClr val="124062"/>
                </a:solidFill>
                <a:latin typeface="微软雅黑" panose="020B0503020204020204" charset="-122"/>
                <a:ea typeface="微软雅黑" panose="020B0503020204020204" charset="-122"/>
                <a:sym typeface="Calibri" panose="020F0502020204030204" pitchFamily="34" charset="0"/>
              </a:rPr>
              <a:t>International Comparative Study on Computational Thinking Educational</a:t>
            </a:r>
          </a:p>
          <a:p>
            <a:pPr algn="ctr" defTabSz="685165" fontAlgn="base">
              <a:spcBef>
                <a:spcPct val="0"/>
              </a:spcBef>
              <a:spcAft>
                <a:spcPct val="0"/>
              </a:spcAft>
            </a:pPr>
            <a:r>
              <a:rPr lang="en-US" altLang="zh-CN" sz="3600" dirty="0" smtClean="0">
                <a:solidFill>
                  <a:srgbClr val="124062"/>
                </a:solidFill>
                <a:latin typeface="微软雅黑" panose="020B0503020204020204" charset="-122"/>
                <a:sym typeface="Calibri" panose="020F0502020204030204" pitchFamily="34" charset="0"/>
              </a:rPr>
              <a:t>in K-12</a:t>
            </a:r>
            <a:endParaRPr lang="en-US" altLang="zh-CN" sz="3600" dirty="0">
              <a:solidFill>
                <a:srgbClr val="124062"/>
              </a:solidFill>
              <a:latin typeface="微软雅黑" panose="020B0503020204020204" charset="-122"/>
              <a:ea typeface="微软雅黑" panose="020B0503020204020204" charset="-122"/>
              <a:sym typeface="Calibri" panose="020F0502020204030204" pitchFamily="34" charset="0"/>
            </a:endParaRPr>
          </a:p>
        </p:txBody>
      </p:sp>
      <p:grpSp>
        <p:nvGrpSpPr>
          <p:cNvPr id="2" name="组合 1"/>
          <p:cNvGrpSpPr/>
          <p:nvPr/>
        </p:nvGrpSpPr>
        <p:grpSpPr>
          <a:xfrm>
            <a:off x="600065" y="1871655"/>
            <a:ext cx="2123235" cy="2543715"/>
            <a:chOff x="966472" y="1413923"/>
            <a:chExt cx="3385613" cy="4030155"/>
          </a:xfrm>
        </p:grpSpPr>
        <p:sp>
          <p:nvSpPr>
            <p:cNvPr id="13" name="任意多边形 12"/>
            <p:cNvSpPr/>
            <p:nvPr/>
          </p:nvSpPr>
          <p:spPr>
            <a:xfrm>
              <a:off x="966474" y="1449377"/>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1016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17" name="任意多边形 16"/>
            <p:cNvSpPr/>
            <p:nvPr/>
          </p:nvSpPr>
          <p:spPr>
            <a:xfrm>
              <a:off x="966472" y="1413923"/>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762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cxnSp>
        <p:nvCxnSpPr>
          <p:cNvPr id="18" name="直接连接符 17"/>
          <p:cNvCxnSpPr/>
          <p:nvPr/>
        </p:nvCxnSpPr>
        <p:spPr>
          <a:xfrm flipV="1">
            <a:off x="2957513" y="1990248"/>
            <a:ext cx="7971386" cy="83851"/>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cxnSp>
        <p:nvCxnSpPr>
          <p:cNvPr id="19" name="直接连接符 18"/>
          <p:cNvCxnSpPr/>
          <p:nvPr/>
        </p:nvCxnSpPr>
        <p:spPr>
          <a:xfrm flipV="1">
            <a:off x="3132224" y="4260358"/>
            <a:ext cx="7923435" cy="45159"/>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sp>
        <p:nvSpPr>
          <p:cNvPr id="24" name="矩形 23"/>
          <p:cNvSpPr/>
          <p:nvPr/>
        </p:nvSpPr>
        <p:spPr>
          <a:xfrm>
            <a:off x="906986" y="3521925"/>
            <a:ext cx="1595120" cy="583565"/>
          </a:xfrm>
          <a:prstGeom prst="rect">
            <a:avLst/>
          </a:prstGeom>
        </p:spPr>
        <p:txBody>
          <a:bodyPr wrap="square">
            <a:spAutoFit/>
          </a:bodyPr>
          <a:lstStyle/>
          <a:p>
            <a:pPr algn="ctr"/>
            <a:r>
              <a:rPr lang="en-US" altLang="zh-CN" sz="3200" dirty="0" smtClean="0">
                <a:solidFill>
                  <a:srgbClr val="537285"/>
                </a:solidFill>
                <a:latin typeface="Arial Black" panose="020B0A04020102020204" pitchFamily="34" charset="0"/>
                <a:ea typeface="微软雅黑" panose="020B0503020204020204" charset="-122"/>
                <a:sym typeface="Calibri" panose="020F0502020204030204" pitchFamily="34" charset="0"/>
              </a:rPr>
              <a:t>2019</a:t>
            </a:r>
            <a:r>
              <a:rPr lang="en-US" altLang="zh-CN" sz="2800" dirty="0" smtClean="0">
                <a:solidFill>
                  <a:srgbClr val="537285"/>
                </a:solidFill>
                <a:latin typeface="Arial Black" panose="020B0A04020102020204" pitchFamily="34" charset="0"/>
                <a:ea typeface="微软雅黑" panose="020B0503020204020204" charset="-122"/>
                <a:sym typeface="Calibri" panose="020F0502020204030204" pitchFamily="34" charset="0"/>
              </a:rPr>
              <a:t> </a:t>
            </a:r>
            <a:endParaRPr lang="zh-CN" altLang="en-US" sz="1400" dirty="0">
              <a:solidFill>
                <a:srgbClr val="537285"/>
              </a:solidFill>
              <a:latin typeface="Arial Black" panose="020B0A04020102020204" pitchFamily="34" charset="0"/>
            </a:endParaRPr>
          </a:p>
        </p:txBody>
      </p:sp>
      <p:cxnSp>
        <p:nvCxnSpPr>
          <p:cNvPr id="26" name="直接连接符 25"/>
          <p:cNvCxnSpPr/>
          <p:nvPr/>
        </p:nvCxnSpPr>
        <p:spPr>
          <a:xfrm flipV="1">
            <a:off x="1394555" y="4021333"/>
            <a:ext cx="1737669" cy="1036434"/>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042988" y="4627698"/>
            <a:ext cx="1432543" cy="816074"/>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49756" y="1306520"/>
            <a:ext cx="1876559" cy="954693"/>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47143" y="820875"/>
            <a:ext cx="2076175" cy="1096056"/>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25539" y="2296075"/>
            <a:ext cx="1923924" cy="1384995"/>
          </a:xfrm>
          <a:prstGeom prst="rect">
            <a:avLst/>
          </a:prstGeom>
        </p:spPr>
        <p:txBody>
          <a:bodyPr wrap="none">
            <a:spAutoFit/>
          </a:bodyPr>
          <a:lstStyle/>
          <a:p>
            <a:pPr algn="ctr"/>
            <a:r>
              <a:rPr lang="en-US" altLang="zh-CN" sz="2800" b="1" dirty="0">
                <a:solidFill>
                  <a:srgbClr val="124062"/>
                </a:solidFill>
                <a:latin typeface="Arial" panose="020B0604020202020204"/>
                <a:ea typeface="微软雅黑" panose="020B0503020204020204" charset="-122"/>
                <a:sym typeface="Calibri" panose="020F0502020204030204" pitchFamily="34" charset="0"/>
              </a:rPr>
              <a:t>Beijing </a:t>
            </a:r>
          </a:p>
          <a:p>
            <a:pPr algn="ctr"/>
            <a:r>
              <a:rPr lang="en-US" altLang="zh-CN" sz="2800" b="1" dirty="0">
                <a:solidFill>
                  <a:srgbClr val="124062"/>
                </a:solidFill>
                <a:latin typeface="Arial" panose="020B0604020202020204"/>
                <a:ea typeface="微软雅黑" panose="020B0503020204020204" charset="-122"/>
                <a:sym typeface="Calibri" panose="020F0502020204030204" pitchFamily="34" charset="0"/>
              </a:rPr>
              <a:t>Normal </a:t>
            </a:r>
          </a:p>
          <a:p>
            <a:pPr algn="ctr"/>
            <a:r>
              <a:rPr lang="en-US" altLang="zh-CN" sz="2800" b="1" dirty="0">
                <a:solidFill>
                  <a:srgbClr val="124062"/>
                </a:solidFill>
                <a:latin typeface="Arial" panose="020B0604020202020204"/>
                <a:ea typeface="微软雅黑" panose="020B0503020204020204" charset="-122"/>
                <a:sym typeface="Calibri" panose="020F0502020204030204" pitchFamily="34" charset="0"/>
              </a:rPr>
              <a:t>University</a:t>
            </a:r>
          </a:p>
        </p:txBody>
      </p:sp>
      <p:sp>
        <p:nvSpPr>
          <p:cNvPr id="25" name="矩形 2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b21bb051f819861845064d7d48ed2e738ad4e682"/>
          <p:cNvPicPr>
            <a:picLocks noChangeAspect="1"/>
          </p:cNvPicPr>
          <p:nvPr/>
        </p:nvPicPr>
        <p:blipFill>
          <a:blip r:embed="rId3"/>
          <a:stretch>
            <a:fillRect/>
          </a:stretch>
        </p:blipFill>
        <p:spPr>
          <a:xfrm>
            <a:off x="10843169" y="364671"/>
            <a:ext cx="936007" cy="936007"/>
          </a:xfrm>
          <a:prstGeom prst="ellipse">
            <a:avLst/>
          </a:prstGeom>
        </p:spPr>
      </p:pic>
      <p:sp>
        <p:nvSpPr>
          <p:cNvPr id="33" name="文本框 32"/>
          <p:cNvSpPr txBox="1"/>
          <p:nvPr/>
        </p:nvSpPr>
        <p:spPr>
          <a:xfrm>
            <a:off x="5203911" y="4791359"/>
            <a:ext cx="7923434" cy="461665"/>
          </a:xfrm>
          <a:prstGeom prst="rect">
            <a:avLst/>
          </a:prstGeom>
          <a:noFill/>
        </p:spPr>
        <p:txBody>
          <a:bodyPr wrap="square" rtlCol="0">
            <a:spAutoFit/>
          </a:bodyPr>
          <a:lstStyle/>
          <a:p>
            <a:r>
              <a:rPr lang="en-US" altLang="zh-CN" sz="2400" dirty="0">
                <a:solidFill>
                  <a:srgbClr val="124062"/>
                </a:solidFill>
                <a:latin typeface="微软雅黑" panose="020B0503020204020204" charset="-122"/>
                <a:ea typeface="微软雅黑" panose="020B0503020204020204" charset="-122"/>
              </a:rPr>
              <a:t>Yang Xing  </a:t>
            </a:r>
            <a:r>
              <a:rPr lang="en-US" altLang="zh-CN" sz="2400" dirty="0" smtClean="0">
                <a:solidFill>
                  <a:srgbClr val="124062"/>
                </a:solidFill>
                <a:latin typeface="微软雅黑" panose="020B0503020204020204" charset="-122"/>
                <a:ea typeface="微软雅黑" panose="020B0503020204020204" charset="-122"/>
              </a:rPr>
              <a:t>  </a:t>
            </a:r>
            <a:r>
              <a:rPr lang="en-US" altLang="zh-CN" sz="2400" dirty="0" err="1" smtClean="0">
                <a:solidFill>
                  <a:srgbClr val="124062"/>
                </a:solidFill>
                <a:latin typeface="微软雅黑" panose="020B0503020204020204" charset="-122"/>
                <a:ea typeface="微软雅黑" panose="020B0503020204020204" charset="-122"/>
              </a:rPr>
              <a:t>Jin-bao</a:t>
            </a:r>
            <a:r>
              <a:rPr lang="en-US" altLang="zh-CN" sz="2400" dirty="0" smtClean="0">
                <a:solidFill>
                  <a:srgbClr val="124062"/>
                </a:solidFill>
                <a:latin typeface="微软雅黑" panose="020B0503020204020204" charset="-122"/>
                <a:ea typeface="微软雅黑" panose="020B0503020204020204" charset="-122"/>
              </a:rPr>
              <a:t> Zhang </a:t>
            </a:r>
            <a:endParaRPr lang="zh-CN" altLang="en-US" sz="2400" dirty="0">
              <a:solidFill>
                <a:srgbClr val="124062"/>
              </a:solidFill>
              <a:latin typeface="微软雅黑" panose="020B0503020204020204" charset="-122"/>
              <a:ea typeface="微软雅黑" panose="020B0503020204020204" charset="-122"/>
            </a:endParaRPr>
          </a:p>
        </p:txBody>
      </p:sp>
      <p:sp>
        <p:nvSpPr>
          <p:cNvPr id="3" name="文本框 2"/>
          <p:cNvSpPr txBox="1"/>
          <p:nvPr/>
        </p:nvSpPr>
        <p:spPr>
          <a:xfrm>
            <a:off x="2730708" y="5714554"/>
            <a:ext cx="8686591" cy="461665"/>
          </a:xfrm>
          <a:prstGeom prst="rect">
            <a:avLst/>
          </a:prstGeom>
          <a:noFill/>
        </p:spPr>
        <p:txBody>
          <a:bodyPr wrap="square" rtlCol="0">
            <a:spAutoFit/>
          </a:bodyPr>
          <a:lstStyle>
            <a:defPPr>
              <a:defRPr lang="zh-CN"/>
            </a:defPPr>
          </a:lstStyle>
          <a:p>
            <a:r>
              <a:rPr lang="en-US" altLang="zh-CN" sz="2400" dirty="0">
                <a:solidFill>
                  <a:srgbClr val="124062"/>
                </a:solidFill>
                <a:latin typeface="微软雅黑" panose="020B0503020204020204" charset="-122"/>
                <a:ea typeface="微软雅黑" panose="020B0503020204020204" charset="-122"/>
              </a:rPr>
              <a:t>Faculty of </a:t>
            </a:r>
            <a:r>
              <a:rPr lang="en-US" altLang="zh-CN" sz="2400" dirty="0" smtClean="0">
                <a:solidFill>
                  <a:srgbClr val="124062"/>
                </a:solidFill>
                <a:latin typeface="微软雅黑" panose="020B0503020204020204" charset="-122"/>
                <a:ea typeface="微软雅黑" panose="020B0503020204020204" charset="-122"/>
              </a:rPr>
              <a:t>Education , College </a:t>
            </a:r>
            <a:r>
              <a:rPr lang="en-US" altLang="zh-CN" sz="2400" dirty="0">
                <a:solidFill>
                  <a:srgbClr val="124062"/>
                </a:solidFill>
                <a:latin typeface="微软雅黑" panose="020B0503020204020204" charset="-122"/>
                <a:ea typeface="微软雅黑" panose="020B0503020204020204" charset="-122"/>
              </a:rPr>
              <a:t>of Educational Technology</a:t>
            </a:r>
            <a:endParaRPr lang="zh-CN" altLang="en-US" sz="2400" dirty="0">
              <a:solidFill>
                <a:srgbClr val="12406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grpSp>
        <p:nvGrpSpPr>
          <p:cNvPr id="3" name="组合 2"/>
          <p:cNvGrpSpPr/>
          <p:nvPr/>
        </p:nvGrpSpPr>
        <p:grpSpPr>
          <a:xfrm>
            <a:off x="5498299" y="2485311"/>
            <a:ext cx="2078122" cy="1286825"/>
            <a:chOff x="5498299" y="2485311"/>
            <a:chExt cx="2078122" cy="1286825"/>
          </a:xfrm>
        </p:grpSpPr>
        <p:cxnSp>
          <p:nvCxnSpPr>
            <p:cNvPr id="43" name="直接连接符 42"/>
            <p:cNvCxnSpPr/>
            <p:nvPr/>
          </p:nvCxnSpPr>
          <p:spPr>
            <a:xfrm flipV="1">
              <a:off x="5904868" y="2485311"/>
              <a:ext cx="1671553"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177376" y="0"/>
            <a:ext cx="1917343" cy="1163268"/>
            <a:chOff x="5177376" y="0"/>
            <a:chExt cx="1917343" cy="1163268"/>
          </a:xfrm>
        </p:grpSpPr>
        <p:cxnSp>
          <p:nvCxnSpPr>
            <p:cNvPr id="53" name="直接连接符 52"/>
            <p:cNvCxnSpPr/>
            <p:nvPr/>
          </p:nvCxnSpPr>
          <p:spPr>
            <a:xfrm flipV="1">
              <a:off x="5177376" y="300671"/>
              <a:ext cx="1671552"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sp>
        <p:nvSpPr>
          <p:cNvPr id="22" name="KSO_Shape"/>
          <p:cNvSpPr/>
          <p:nvPr/>
        </p:nvSpPr>
        <p:spPr bwMode="auto">
          <a:xfrm>
            <a:off x="5611970" y="1659000"/>
            <a:ext cx="986845" cy="84045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31" name="矩形 30"/>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3330495" y="4538006"/>
            <a:ext cx="7032503" cy="707886"/>
          </a:xfrm>
          <a:prstGeom prst="rect">
            <a:avLst/>
          </a:prstGeom>
          <a:noFill/>
        </p:spPr>
        <p:txBody>
          <a:bodyPr wrap="none" rtlCol="0">
            <a:spAutoFit/>
          </a:bodyPr>
          <a:lstStyle/>
          <a:p>
            <a:pPr marL="0" lvl="1"/>
            <a:r>
              <a:rPr lang="en-US" altLang="zh-CN" sz="4000" dirty="0">
                <a:solidFill>
                  <a:srgbClr val="124062"/>
                </a:solidFill>
                <a:latin typeface="微软雅黑" panose="020B0503020204020204" charset="-122"/>
                <a:ea typeface="微软雅黑" panose="020B0503020204020204" charset="-122"/>
              </a:rPr>
              <a:t>Objectives and related work</a:t>
            </a:r>
            <a:endParaRPr lang="zh-CN" altLang="zh-CN" sz="4000" dirty="0">
              <a:solidFill>
                <a:srgbClr val="124062"/>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84717387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61686" y="403958"/>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03</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9363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Freeform 19"/>
          <p:cNvSpPr>
            <a:spLocks noEditPoints="1"/>
          </p:cNvSpPr>
          <p:nvPr/>
        </p:nvSpPr>
        <p:spPr bwMode="auto">
          <a:xfrm>
            <a:off x="4069745" y="2363373"/>
            <a:ext cx="4080646" cy="3670738"/>
          </a:xfrm>
          <a:custGeom>
            <a:avLst/>
            <a:gdLst>
              <a:gd name="T0" fmla="*/ 233 w 747"/>
              <a:gd name="T1" fmla="*/ 0 h 672"/>
              <a:gd name="T2" fmla="*/ 306 w 747"/>
              <a:gd name="T3" fmla="*/ 37 h 672"/>
              <a:gd name="T4" fmla="*/ 374 w 747"/>
              <a:gd name="T5" fmla="*/ 66 h 672"/>
              <a:gd name="T6" fmla="*/ 444 w 747"/>
              <a:gd name="T7" fmla="*/ 33 h 672"/>
              <a:gd name="T8" fmla="*/ 514 w 747"/>
              <a:gd name="T9" fmla="*/ 0 h 672"/>
              <a:gd name="T10" fmla="*/ 606 w 747"/>
              <a:gd name="T11" fmla="*/ 92 h 672"/>
              <a:gd name="T12" fmla="*/ 601 w 747"/>
              <a:gd name="T13" fmla="*/ 122 h 672"/>
              <a:gd name="T14" fmla="*/ 594 w 747"/>
              <a:gd name="T15" fmla="*/ 154 h 672"/>
              <a:gd name="T16" fmla="*/ 643 w 747"/>
              <a:gd name="T17" fmla="*/ 237 h 672"/>
              <a:gd name="T18" fmla="*/ 681 w 747"/>
              <a:gd name="T19" fmla="*/ 248 h 672"/>
              <a:gd name="T20" fmla="*/ 747 w 747"/>
              <a:gd name="T21" fmla="*/ 336 h 672"/>
              <a:gd name="T22" fmla="*/ 679 w 747"/>
              <a:gd name="T23" fmla="*/ 424 h 672"/>
              <a:gd name="T24" fmla="*/ 644 w 747"/>
              <a:gd name="T25" fmla="*/ 434 h 672"/>
              <a:gd name="T26" fmla="*/ 594 w 747"/>
              <a:gd name="T27" fmla="*/ 517 h 672"/>
              <a:gd name="T28" fmla="*/ 602 w 747"/>
              <a:gd name="T29" fmla="*/ 552 h 672"/>
              <a:gd name="T30" fmla="*/ 606 w 747"/>
              <a:gd name="T31" fmla="*/ 580 h 672"/>
              <a:gd name="T32" fmla="*/ 514 w 747"/>
              <a:gd name="T33" fmla="*/ 672 h 672"/>
              <a:gd name="T34" fmla="*/ 449 w 747"/>
              <a:gd name="T35" fmla="*/ 644 h 672"/>
              <a:gd name="T36" fmla="*/ 422 w 747"/>
              <a:gd name="T37" fmla="*/ 620 h 672"/>
              <a:gd name="T38" fmla="*/ 373 w 747"/>
              <a:gd name="T39" fmla="*/ 606 h 672"/>
              <a:gd name="T40" fmla="*/ 323 w 747"/>
              <a:gd name="T41" fmla="*/ 621 h 672"/>
              <a:gd name="T42" fmla="*/ 284 w 747"/>
              <a:gd name="T43" fmla="*/ 655 h 672"/>
              <a:gd name="T44" fmla="*/ 233 w 747"/>
              <a:gd name="T45" fmla="*/ 672 h 672"/>
              <a:gd name="T46" fmla="*/ 141 w 747"/>
              <a:gd name="T47" fmla="*/ 580 h 672"/>
              <a:gd name="T48" fmla="*/ 146 w 747"/>
              <a:gd name="T49" fmla="*/ 551 h 672"/>
              <a:gd name="T50" fmla="*/ 152 w 747"/>
              <a:gd name="T51" fmla="*/ 528 h 672"/>
              <a:gd name="T52" fmla="*/ 153 w 747"/>
              <a:gd name="T53" fmla="*/ 519 h 672"/>
              <a:gd name="T54" fmla="*/ 69 w 747"/>
              <a:gd name="T55" fmla="*/ 425 h 672"/>
              <a:gd name="T56" fmla="*/ 0 w 747"/>
              <a:gd name="T57" fmla="*/ 336 h 672"/>
              <a:gd name="T58" fmla="*/ 74 w 747"/>
              <a:gd name="T59" fmla="*/ 246 h 672"/>
              <a:gd name="T60" fmla="*/ 153 w 747"/>
              <a:gd name="T61" fmla="*/ 153 h 672"/>
              <a:gd name="T62" fmla="*/ 147 w 747"/>
              <a:gd name="T63" fmla="*/ 124 h 672"/>
              <a:gd name="T64" fmla="*/ 141 w 747"/>
              <a:gd name="T65" fmla="*/ 92 h 672"/>
              <a:gd name="T66" fmla="*/ 233 w 747"/>
              <a:gd name="T67" fmla="*/ 0 h 672"/>
              <a:gd name="T68" fmla="*/ 180 w 747"/>
              <a:gd name="T69" fmla="*/ 310 h 672"/>
              <a:gd name="T70" fmla="*/ 184 w 747"/>
              <a:gd name="T71" fmla="*/ 336 h 672"/>
              <a:gd name="T72" fmla="*/ 180 w 747"/>
              <a:gd name="T73" fmla="*/ 364 h 672"/>
              <a:gd name="T74" fmla="*/ 220 w 747"/>
              <a:gd name="T75" fmla="*/ 482 h 672"/>
              <a:gd name="T76" fmla="*/ 247 w 747"/>
              <a:gd name="T77" fmla="*/ 490 h 672"/>
              <a:gd name="T78" fmla="*/ 278 w 747"/>
              <a:gd name="T79" fmla="*/ 500 h 672"/>
              <a:gd name="T80" fmla="*/ 304 w 747"/>
              <a:gd name="T81" fmla="*/ 524 h 672"/>
              <a:gd name="T82" fmla="*/ 319 w 747"/>
              <a:gd name="T83" fmla="*/ 538 h 672"/>
              <a:gd name="T84" fmla="*/ 373 w 747"/>
              <a:gd name="T85" fmla="*/ 555 h 672"/>
              <a:gd name="T86" fmla="*/ 429 w 747"/>
              <a:gd name="T87" fmla="*/ 537 h 672"/>
              <a:gd name="T88" fmla="*/ 445 w 747"/>
              <a:gd name="T89" fmla="*/ 521 h 672"/>
              <a:gd name="T90" fmla="*/ 470 w 747"/>
              <a:gd name="T91" fmla="*/ 500 h 672"/>
              <a:gd name="T92" fmla="*/ 503 w 747"/>
              <a:gd name="T93" fmla="*/ 490 h 672"/>
              <a:gd name="T94" fmla="*/ 523 w 747"/>
              <a:gd name="T95" fmla="*/ 484 h 672"/>
              <a:gd name="T96" fmla="*/ 576 w 747"/>
              <a:gd name="T97" fmla="*/ 398 h 672"/>
              <a:gd name="T98" fmla="*/ 569 w 747"/>
              <a:gd name="T99" fmla="*/ 368 h 672"/>
              <a:gd name="T100" fmla="*/ 563 w 747"/>
              <a:gd name="T101" fmla="*/ 336 h 672"/>
              <a:gd name="T102" fmla="*/ 569 w 747"/>
              <a:gd name="T103" fmla="*/ 304 h 672"/>
              <a:gd name="T104" fmla="*/ 575 w 747"/>
              <a:gd name="T105" fmla="*/ 274 h 672"/>
              <a:gd name="T106" fmla="*/ 524 w 747"/>
              <a:gd name="T107" fmla="*/ 190 h 672"/>
              <a:gd name="T108" fmla="*/ 500 w 747"/>
              <a:gd name="T109" fmla="*/ 182 h 672"/>
              <a:gd name="T110" fmla="*/ 472 w 747"/>
              <a:gd name="T111" fmla="*/ 173 h 672"/>
              <a:gd name="T112" fmla="*/ 445 w 747"/>
              <a:gd name="T113" fmla="*/ 152 h 672"/>
              <a:gd name="T114" fmla="*/ 374 w 747"/>
              <a:gd name="T115" fmla="*/ 119 h 672"/>
              <a:gd name="T116" fmla="*/ 302 w 747"/>
              <a:gd name="T117" fmla="*/ 152 h 672"/>
              <a:gd name="T118" fmla="*/ 253 w 747"/>
              <a:gd name="T119" fmla="*/ 182 h 672"/>
              <a:gd name="T120" fmla="*/ 173 w 747"/>
              <a:gd name="T121" fmla="*/ 275 h 672"/>
              <a:gd name="T122" fmla="*/ 180 w 747"/>
              <a:gd name="T123" fmla="*/ 3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672">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chemeClr val="bg1">
              <a:lumMod val="8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a:solidFill>
                <a:srgbClr val="3F7EE5"/>
              </a:solidFill>
              <a:latin typeface="Bebas" pitchFamily="2" charset="0"/>
              <a:ea typeface="微软雅黑" panose="020B0503020204020204" charset="-122"/>
              <a:sym typeface="Bebas" pitchFamily="2" charset="0"/>
            </a:endParaRPr>
          </a:p>
        </p:txBody>
      </p:sp>
      <p:sp>
        <p:nvSpPr>
          <p:cNvPr id="49" name="Oval 6"/>
          <p:cNvSpPr>
            <a:spLocks noChangeArrowheads="1"/>
          </p:cNvSpPr>
          <p:nvPr/>
        </p:nvSpPr>
        <p:spPr bwMode="auto">
          <a:xfrm>
            <a:off x="4954560" y="2480472"/>
            <a:ext cx="768033" cy="765725"/>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A</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0" name="Oval 7"/>
          <p:cNvSpPr>
            <a:spLocks noChangeArrowheads="1"/>
          </p:cNvSpPr>
          <p:nvPr/>
        </p:nvSpPr>
        <p:spPr bwMode="auto">
          <a:xfrm>
            <a:off x="6492932" y="2480472"/>
            <a:ext cx="770339" cy="765725"/>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B</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1" name="Oval 8"/>
          <p:cNvSpPr>
            <a:spLocks noChangeArrowheads="1"/>
          </p:cNvSpPr>
          <p:nvPr/>
        </p:nvSpPr>
        <p:spPr bwMode="auto">
          <a:xfrm>
            <a:off x="7263270" y="3811266"/>
            <a:ext cx="772646" cy="770338"/>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C</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2" name="Oval 9"/>
          <p:cNvSpPr>
            <a:spLocks noChangeArrowheads="1"/>
          </p:cNvSpPr>
          <p:nvPr/>
        </p:nvSpPr>
        <p:spPr bwMode="auto">
          <a:xfrm>
            <a:off x="4184222" y="3811266"/>
            <a:ext cx="770339" cy="770338"/>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F</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3" name="Oval 10"/>
          <p:cNvSpPr>
            <a:spLocks noChangeArrowheads="1"/>
          </p:cNvSpPr>
          <p:nvPr/>
        </p:nvSpPr>
        <p:spPr bwMode="auto">
          <a:xfrm>
            <a:off x="4954560" y="5151285"/>
            <a:ext cx="768033" cy="770338"/>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E</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4" name="Oval 11"/>
          <p:cNvSpPr>
            <a:spLocks noChangeArrowheads="1"/>
          </p:cNvSpPr>
          <p:nvPr/>
        </p:nvSpPr>
        <p:spPr bwMode="auto">
          <a:xfrm>
            <a:off x="6492932" y="5151285"/>
            <a:ext cx="770339" cy="770338"/>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Bebas" pitchFamily="2" charset="0"/>
                <a:ea typeface="微软雅黑" panose="020B0503020204020204" charset="-122"/>
                <a:sym typeface="Bebas" pitchFamily="2" charset="0"/>
              </a:rPr>
              <a:t>D</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5" name="TextBox 11"/>
          <p:cNvSpPr txBox="1"/>
          <p:nvPr/>
        </p:nvSpPr>
        <p:spPr>
          <a:xfrm>
            <a:off x="446783" y="2155545"/>
            <a:ext cx="4191219" cy="1412694"/>
          </a:xfrm>
          <a:prstGeom prst="rect">
            <a:avLst/>
          </a:prstGeom>
          <a:noFill/>
        </p:spPr>
        <p:txBody>
          <a:bodyPr wrap="square" rtlCol="0">
            <a:spAutoFit/>
          </a:bodyPr>
          <a:lstStyle/>
          <a:p>
            <a:pPr algn="r">
              <a:lnSpc>
                <a:spcPct val="130000"/>
              </a:lnSpc>
            </a:pPr>
            <a:r>
              <a:rPr lang="en-US" altLang="zh-CN" sz="1600" dirty="0"/>
              <a:t>European </a:t>
            </a:r>
            <a:r>
              <a:rPr lang="en-US" altLang="zh-CN" sz="1600" dirty="0" err="1"/>
              <a:t>SchoolNet</a:t>
            </a:r>
            <a:r>
              <a:rPr lang="en-US" altLang="zh-CN" sz="1600" dirty="0"/>
              <a:t> </a:t>
            </a:r>
            <a:r>
              <a:rPr lang="en-US" altLang="zh-CN" sz="1600" dirty="0" smtClean="0"/>
              <a:t>report</a:t>
            </a:r>
          </a:p>
          <a:p>
            <a:pPr algn="r">
              <a:lnSpc>
                <a:spcPct val="130000"/>
              </a:lnSpc>
            </a:pPr>
            <a:r>
              <a:rPr lang="en-US" altLang="zh-CN" sz="1600" dirty="0"/>
              <a:t>CT definition, integration with curriculum, programming skills assessment, teacher training </a:t>
            </a:r>
            <a:endParaRPr lang="en-US" altLang="zh-CN" sz="1600" dirty="0" smtClean="0"/>
          </a:p>
          <a:p>
            <a:pPr algn="r">
              <a:lnSpc>
                <a:spcPct val="130000"/>
              </a:lnSpc>
            </a:pPr>
            <a:r>
              <a:rPr lang="en-US" altLang="zh-CN" dirty="0" smtClean="0"/>
              <a:t> </a:t>
            </a:r>
            <a:endParaRPr lang="zh-CN" altLang="en-US" sz="11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56" name="TextBox 11"/>
          <p:cNvSpPr txBox="1"/>
          <p:nvPr/>
        </p:nvSpPr>
        <p:spPr>
          <a:xfrm>
            <a:off x="7371093" y="2084541"/>
            <a:ext cx="3754107" cy="932563"/>
          </a:xfrm>
          <a:prstGeom prst="rect">
            <a:avLst/>
          </a:prstGeom>
          <a:noFill/>
        </p:spPr>
        <p:txBody>
          <a:bodyPr wrap="square" rtlCol="0">
            <a:spAutoFit/>
          </a:bodyPr>
          <a:lstStyle/>
          <a:p>
            <a:pPr>
              <a:lnSpc>
                <a:spcPct val="130000"/>
              </a:lnSpc>
            </a:pPr>
            <a:r>
              <a:rPr lang="en-US" altLang="zh-CN" sz="1400" dirty="0"/>
              <a:t>Fredrik et al. </a:t>
            </a:r>
            <a:endParaRPr lang="en-US" altLang="zh-CN" sz="1400" dirty="0" smtClean="0"/>
          </a:p>
          <a:p>
            <a:pPr>
              <a:lnSpc>
                <a:spcPct val="130000"/>
              </a:lnSpc>
            </a:pPr>
            <a:r>
              <a:rPr lang="en-US" altLang="zh-CN" sz="1400" dirty="0"/>
              <a:t>ten different countries have approached introducing computing into their K–12 education</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57" name="TextBox 11"/>
          <p:cNvSpPr txBox="1"/>
          <p:nvPr/>
        </p:nvSpPr>
        <p:spPr>
          <a:xfrm>
            <a:off x="552450" y="3809248"/>
            <a:ext cx="3322417" cy="652486"/>
          </a:xfrm>
          <a:prstGeom prst="rect">
            <a:avLst/>
          </a:prstGeom>
          <a:noFill/>
        </p:spPr>
        <p:txBody>
          <a:bodyPr wrap="square" rtlCol="0">
            <a:spAutoFit/>
          </a:bodyPr>
          <a:lstStyle/>
          <a:p>
            <a:pPr algn="r">
              <a:lnSpc>
                <a:spcPct val="130000"/>
              </a:lnSpc>
            </a:pPr>
            <a:r>
              <a:rPr lang="en-US" altLang="zh-CN" sz="1400" dirty="0" err="1"/>
              <a:t>Stefania</a:t>
            </a:r>
            <a:r>
              <a:rPr lang="en-US" altLang="zh-CN" sz="1400" dirty="0"/>
              <a:t> et al</a:t>
            </a:r>
          </a:p>
          <a:p>
            <a:pPr algn="r">
              <a:lnSpc>
                <a:spcPct val="130000"/>
              </a:lnSpc>
            </a:pPr>
            <a:r>
              <a:rPr lang="en-US" altLang="zh-CN" sz="1400" dirty="0"/>
              <a:t>implications for policy and practice </a:t>
            </a:r>
            <a:endParaRPr lang="zh-CN" altLang="en-US" sz="1400" dirty="0">
              <a:sym typeface="Bebas" pitchFamily="2" charset="0"/>
            </a:endParaRPr>
          </a:p>
        </p:txBody>
      </p:sp>
      <p:sp>
        <p:nvSpPr>
          <p:cNvPr id="58" name="TextBox 11"/>
          <p:cNvSpPr txBox="1"/>
          <p:nvPr/>
        </p:nvSpPr>
        <p:spPr>
          <a:xfrm>
            <a:off x="8190451" y="3909276"/>
            <a:ext cx="3684806" cy="652486"/>
          </a:xfrm>
          <a:prstGeom prst="rect">
            <a:avLst/>
          </a:prstGeom>
          <a:noFill/>
        </p:spPr>
        <p:txBody>
          <a:bodyPr wrap="square" rtlCol="0">
            <a:spAutoFit/>
          </a:bodyPr>
          <a:lstStyle/>
          <a:p>
            <a:pPr>
              <a:lnSpc>
                <a:spcPct val="130000"/>
              </a:lnSpc>
            </a:pPr>
            <a:r>
              <a:rPr lang="en-US" altLang="zh-CN" sz="1400" dirty="0" err="1"/>
              <a:t>Shuchi</a:t>
            </a:r>
            <a:r>
              <a:rPr lang="en-US" altLang="zh-CN" sz="1400" dirty="0"/>
              <a:t> et </a:t>
            </a:r>
            <a:r>
              <a:rPr lang="en-US" altLang="zh-CN" sz="1400" dirty="0" smtClean="0"/>
              <a:t>al</a:t>
            </a:r>
          </a:p>
          <a:p>
            <a:pPr>
              <a:lnSpc>
                <a:spcPct val="130000"/>
              </a:lnSpc>
            </a:pPr>
            <a:r>
              <a:rPr lang="en-US" altLang="zh-CN" sz="1400" dirty="0"/>
              <a:t>environment, tools and assessment</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59" name="TextBox 11"/>
          <p:cNvSpPr txBox="1"/>
          <p:nvPr/>
        </p:nvSpPr>
        <p:spPr>
          <a:xfrm>
            <a:off x="1237537" y="5196824"/>
            <a:ext cx="3466601" cy="932563"/>
          </a:xfrm>
          <a:prstGeom prst="rect">
            <a:avLst/>
          </a:prstGeom>
          <a:noFill/>
        </p:spPr>
        <p:txBody>
          <a:bodyPr wrap="square" rtlCol="0">
            <a:spAutoFit/>
          </a:bodyPr>
          <a:lstStyle/>
          <a:p>
            <a:pPr algn="r">
              <a:lnSpc>
                <a:spcPct val="130000"/>
              </a:lnSpc>
            </a:pPr>
            <a:r>
              <a:rPr lang="en-US" altLang="zh-CN" sz="1400" dirty="0"/>
              <a:t>Yu-Chang et al.</a:t>
            </a:r>
          </a:p>
          <a:p>
            <a:pPr algn="r">
              <a:lnSpc>
                <a:spcPct val="130000"/>
              </a:lnSpc>
            </a:pPr>
            <a:r>
              <a:rPr lang="en-US" altLang="zh-CN" sz="1400" dirty="0"/>
              <a:t>analyzed Reports, white papers, and policy documents across the </a:t>
            </a:r>
            <a:r>
              <a:rPr lang="en-US" altLang="zh-CN" sz="1400" dirty="0" smtClean="0"/>
              <a:t>global</a:t>
            </a:r>
            <a:endParaRPr lang="zh-CN" altLang="en-US" sz="105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60" name="TextBox 11"/>
          <p:cNvSpPr txBox="1"/>
          <p:nvPr/>
        </p:nvSpPr>
        <p:spPr>
          <a:xfrm>
            <a:off x="7513693" y="5340223"/>
            <a:ext cx="3468906" cy="652486"/>
          </a:xfrm>
          <a:prstGeom prst="rect">
            <a:avLst/>
          </a:prstGeom>
          <a:noFill/>
        </p:spPr>
        <p:txBody>
          <a:bodyPr wrap="square" rtlCol="0">
            <a:spAutoFit/>
          </a:bodyPr>
          <a:lstStyle/>
          <a:p>
            <a:pPr>
              <a:lnSpc>
                <a:spcPct val="130000"/>
              </a:lnSpc>
            </a:pPr>
            <a:r>
              <a:rPr lang="en-US" altLang="zh-CN" sz="1400" dirty="0"/>
              <a:t>Nicol R</a:t>
            </a:r>
            <a:r>
              <a:rPr lang="en-US" altLang="zh-CN" sz="1400" dirty="0" smtClean="0"/>
              <a:t>.</a:t>
            </a:r>
          </a:p>
          <a:p>
            <a:pPr>
              <a:lnSpc>
                <a:spcPct val="130000"/>
              </a:lnSpc>
            </a:pPr>
            <a:r>
              <a:rPr lang="en-US" altLang="zh-CN" sz="1400" dirty="0"/>
              <a:t> the state’s support for CS program teachers</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61" name="Freeform 5"/>
          <p:cNvSpPr>
            <a:spLocks noEditPoints="1"/>
          </p:cNvSpPr>
          <p:nvPr/>
        </p:nvSpPr>
        <p:spPr bwMode="auto">
          <a:xfrm>
            <a:off x="5581589" y="3670416"/>
            <a:ext cx="1056959" cy="1056652"/>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6" name="文本框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92899" y="469283"/>
            <a:ext cx="6521785" cy="584775"/>
          </a:xfrm>
          <a:prstGeom prst="rect">
            <a:avLst/>
          </a:prstGeom>
          <a:noFill/>
        </p:spPr>
        <p:txBody>
          <a:bodyPr wrap="none" rtlCol="0">
            <a:spAutoFit/>
          </a:bodyPr>
          <a:lstStyle/>
          <a:p>
            <a:pPr marL="0" lvl="1"/>
            <a:r>
              <a:rPr lang="en-US" altLang="zh-CN" sz="3200" b="1" dirty="0" smtClean="0">
                <a:solidFill>
                  <a:srgbClr val="124062"/>
                </a:solidFill>
                <a:latin typeface="Arial Black" panose="020B0A04020102020204" pitchFamily="34" charset="0"/>
                <a:ea typeface="创艺简细圆" pitchFamily="2" charset="-122"/>
                <a:cs typeface="Kartika" panose="02020503030404060203" pitchFamily="18" charset="0"/>
              </a:rPr>
              <a:t>Objectives and related work</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0720" y="372955"/>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03</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84731" cy="830997"/>
          </a:xfrm>
          <a:prstGeom prst="rect">
            <a:avLst/>
          </a:prstGeom>
          <a:noFill/>
        </p:spPr>
        <p:txBody>
          <a:bodyPr wrap="none" rtlCol="0">
            <a:spAutoFit/>
          </a:bodyPr>
          <a:lstStyle/>
          <a:p>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3" name="Isosceles Triangle 3"/>
          <p:cNvSpPr/>
          <p:nvPr/>
        </p:nvSpPr>
        <p:spPr>
          <a:xfrm>
            <a:off x="7239694" y="3344279"/>
            <a:ext cx="266604" cy="229831"/>
          </a:xfrm>
          <a:prstGeom prst="triangle">
            <a:avLst/>
          </a:prstGeom>
          <a:solidFill>
            <a:srgbClr val="1240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Bebas" pitchFamily="2" charset="0"/>
              <a:ea typeface="微软雅黑" panose="020B0503020204020204" charset="-122"/>
              <a:sym typeface="Bebas" pitchFamily="2" charset="0"/>
            </a:endParaRPr>
          </a:p>
        </p:txBody>
      </p:sp>
      <p:sp>
        <p:nvSpPr>
          <p:cNvPr id="21" name="AutoShape 117"/>
          <p:cNvSpPr/>
          <p:nvPr/>
        </p:nvSpPr>
        <p:spPr bwMode="auto">
          <a:xfrm>
            <a:off x="1067684" y="6035944"/>
            <a:ext cx="295897" cy="26888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Bebas" pitchFamily="2" charset="0"/>
              <a:ea typeface="微软雅黑" panose="020B0503020204020204" charset="-122"/>
              <a:sym typeface="Bebas" pitchFamily="2" charset="0"/>
            </a:endParaRPr>
          </a:p>
        </p:txBody>
      </p:sp>
      <p:grpSp>
        <p:nvGrpSpPr>
          <p:cNvPr id="22" name="Group 13"/>
          <p:cNvGrpSpPr/>
          <p:nvPr/>
        </p:nvGrpSpPr>
        <p:grpSpPr>
          <a:xfrm>
            <a:off x="6281094" y="2680942"/>
            <a:ext cx="669693" cy="669693"/>
            <a:chOff x="3498967" y="3049909"/>
            <a:chExt cx="464344" cy="464344"/>
          </a:xfrm>
          <a:solidFill>
            <a:srgbClr val="124062"/>
          </a:solidFill>
        </p:grpSpPr>
        <p:sp>
          <p:nvSpPr>
            <p:cNvPr id="2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Bebas" pitchFamily="2" charset="0"/>
                <a:ea typeface="微软雅黑" panose="020B0503020204020204" charset="-122"/>
                <a:sym typeface="Bebas" pitchFamily="2" charset="0"/>
              </a:endParaRPr>
            </a:p>
          </p:txBody>
        </p:sp>
        <p:sp>
          <p:nvSpPr>
            <p:cNvPr id="2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en-US">
                <a:latin typeface="Bebas" pitchFamily="2" charset="0"/>
                <a:ea typeface="微软雅黑" panose="020B0503020204020204" charset="-122"/>
                <a:sym typeface="Bebas" pitchFamily="2" charset="0"/>
              </a:endParaRPr>
            </a:p>
          </p:txBody>
        </p:sp>
      </p:grpSp>
      <p:pic>
        <p:nvPicPr>
          <p:cNvPr id="102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500" y="1743690"/>
            <a:ext cx="8934826" cy="378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656552" y="5895691"/>
            <a:ext cx="5232721" cy="369332"/>
          </a:xfrm>
          <a:prstGeom prst="rect">
            <a:avLst/>
          </a:prstGeom>
          <a:noFill/>
        </p:spPr>
        <p:txBody>
          <a:bodyPr wrap="square" rtlCol="0">
            <a:spAutoFit/>
          </a:bodyPr>
          <a:lstStyle/>
          <a:p>
            <a:r>
              <a:rPr lang="en-US" altLang="zh-CN" dirty="0"/>
              <a:t> </a:t>
            </a:r>
            <a:r>
              <a:rPr lang="en-US" altLang="zh-CN" dirty="0" smtClean="0"/>
              <a:t>Lithuania        France       USA         England        China</a:t>
            </a:r>
            <a:endParaRPr lang="zh-CN" altLang="en-US" dirty="0"/>
          </a:p>
        </p:txBody>
      </p:sp>
      <p:sp>
        <p:nvSpPr>
          <p:cNvPr id="18" name="文本框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92899" y="469283"/>
            <a:ext cx="6521785" cy="584775"/>
          </a:xfrm>
          <a:prstGeom prst="rect">
            <a:avLst/>
          </a:prstGeom>
          <a:noFill/>
        </p:spPr>
        <p:txBody>
          <a:bodyPr wrap="none" rtlCol="0">
            <a:spAutoFit/>
          </a:bodyPr>
          <a:lstStyle/>
          <a:p>
            <a:pPr marL="0" lvl="1"/>
            <a:r>
              <a:rPr lang="en-US" altLang="zh-CN" sz="3200" b="1" dirty="0" smtClean="0">
                <a:solidFill>
                  <a:srgbClr val="124062"/>
                </a:solidFill>
                <a:latin typeface="Arial Black" panose="020B0A04020102020204" pitchFamily="34" charset="0"/>
                <a:ea typeface="创艺简细圆" pitchFamily="2" charset="-122"/>
                <a:cs typeface="Kartika" panose="02020503030404060203" pitchFamily="18" charset="0"/>
              </a:rPr>
              <a:t>Objectives and related work</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24980"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03</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332116" y="2070359"/>
            <a:ext cx="3249781" cy="1783533"/>
          </a:xfrm>
          <a:prstGeom prst="roundRect">
            <a:avLst>
              <a:gd name="adj" fmla="val 2782"/>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2" name="圆角矩形 11"/>
          <p:cNvSpPr/>
          <p:nvPr/>
        </p:nvSpPr>
        <p:spPr>
          <a:xfrm>
            <a:off x="6793531" y="2070359"/>
            <a:ext cx="3249781" cy="1783533"/>
          </a:xfrm>
          <a:prstGeom prst="roundRect">
            <a:avLst>
              <a:gd name="adj" fmla="val 2782"/>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3" name="圆角矩形 12"/>
          <p:cNvSpPr/>
          <p:nvPr/>
        </p:nvSpPr>
        <p:spPr>
          <a:xfrm>
            <a:off x="1332116" y="4400205"/>
            <a:ext cx="3249781" cy="1783533"/>
          </a:xfrm>
          <a:prstGeom prst="roundRect">
            <a:avLst>
              <a:gd name="adj" fmla="val 2782"/>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4" name="圆角矩形 13"/>
          <p:cNvSpPr/>
          <p:nvPr/>
        </p:nvSpPr>
        <p:spPr>
          <a:xfrm>
            <a:off x="6793531" y="4414493"/>
            <a:ext cx="3249781" cy="1783533"/>
          </a:xfrm>
          <a:prstGeom prst="roundRect">
            <a:avLst>
              <a:gd name="adj" fmla="val 2782"/>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5" name="矩形 14"/>
          <p:cNvSpPr/>
          <p:nvPr/>
        </p:nvSpPr>
        <p:spPr>
          <a:xfrm>
            <a:off x="1379858" y="2338308"/>
            <a:ext cx="2431290" cy="1089529"/>
          </a:xfrm>
          <a:prstGeom prst="rect">
            <a:avLst/>
          </a:prstGeom>
        </p:spPr>
        <p:txBody>
          <a:bodyPr wrap="square">
            <a:spAutoFit/>
          </a:bodyPr>
          <a:lstStyle/>
          <a:p>
            <a:pPr>
              <a:lnSpc>
                <a:spcPct val="120000"/>
              </a:lnSpc>
            </a:pPr>
            <a:r>
              <a:rPr lang="en-US" altLang="zh-CN" dirty="0" smtClean="0">
                <a:solidFill>
                  <a:schemeClr val="bg1"/>
                </a:solidFill>
              </a:rPr>
              <a:t>exploring </a:t>
            </a:r>
            <a:r>
              <a:rPr lang="en-US" altLang="zh-CN" dirty="0">
                <a:solidFill>
                  <a:schemeClr val="bg1"/>
                </a:solidFill>
              </a:rPr>
              <a:t>the status of CT in K-12 education from different countries</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17" name="矩形 16"/>
          <p:cNvSpPr/>
          <p:nvPr/>
        </p:nvSpPr>
        <p:spPr>
          <a:xfrm>
            <a:off x="6791906" y="2340969"/>
            <a:ext cx="3005095" cy="1089529"/>
          </a:xfrm>
          <a:prstGeom prst="rect">
            <a:avLst/>
          </a:prstGeom>
        </p:spPr>
        <p:txBody>
          <a:bodyPr wrap="square">
            <a:spAutoFit/>
          </a:bodyPr>
          <a:lstStyle/>
          <a:p>
            <a:pPr>
              <a:lnSpc>
                <a:spcPct val="120000"/>
              </a:lnSpc>
            </a:pPr>
            <a:r>
              <a:rPr lang="en-US" altLang="zh-CN" dirty="0">
                <a:solidFill>
                  <a:schemeClr val="bg1"/>
                </a:solidFill>
              </a:rPr>
              <a:t>exploring why the studied countries develop the CT perfectly</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19" name="矩形 18"/>
          <p:cNvSpPr/>
          <p:nvPr/>
        </p:nvSpPr>
        <p:spPr>
          <a:xfrm>
            <a:off x="1379858" y="4696697"/>
            <a:ext cx="2484904" cy="1089529"/>
          </a:xfrm>
          <a:prstGeom prst="rect">
            <a:avLst/>
          </a:prstGeom>
        </p:spPr>
        <p:txBody>
          <a:bodyPr wrap="square">
            <a:spAutoFit/>
          </a:bodyPr>
          <a:lstStyle/>
          <a:p>
            <a:pPr>
              <a:lnSpc>
                <a:spcPct val="120000"/>
              </a:lnSpc>
            </a:pPr>
            <a:r>
              <a:rPr lang="en-US" altLang="zh-CN" dirty="0">
                <a:solidFill>
                  <a:schemeClr val="bg1"/>
                </a:solidFill>
              </a:rPr>
              <a:t>constructing the general development framework for CT education</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21" name="矩形 20"/>
          <p:cNvSpPr/>
          <p:nvPr/>
        </p:nvSpPr>
        <p:spPr>
          <a:xfrm>
            <a:off x="6866578" y="4499802"/>
            <a:ext cx="3176733" cy="1397883"/>
          </a:xfrm>
          <a:prstGeom prst="rect">
            <a:avLst/>
          </a:prstGeom>
        </p:spPr>
        <p:txBody>
          <a:bodyPr wrap="square">
            <a:spAutoFit/>
          </a:bodyPr>
          <a:lstStyle/>
          <a:p>
            <a:pPr>
              <a:lnSpc>
                <a:spcPct val="120000"/>
              </a:lnSpc>
            </a:pPr>
            <a:r>
              <a:rPr lang="en-US" altLang="zh-CN" dirty="0" smtClean="0">
                <a:solidFill>
                  <a:schemeClr val="bg1"/>
                </a:solidFill>
              </a:rPr>
              <a:t>preparing </a:t>
            </a:r>
            <a:r>
              <a:rPr lang="en-US" altLang="zh-CN" dirty="0" smtClean="0">
                <a:solidFill>
                  <a:schemeClr val="bg1"/>
                </a:solidFill>
              </a:rPr>
              <a:t>ideas for collaboration </a:t>
            </a:r>
            <a:r>
              <a:rPr lang="en-US" altLang="zh-CN" dirty="0">
                <a:solidFill>
                  <a:schemeClr val="bg1"/>
                </a:solidFill>
              </a:rPr>
              <a:t>and partnerships to introduce and enhance CT </a:t>
            </a:r>
            <a:r>
              <a:rPr lang="en-US" altLang="zh-CN" dirty="0">
                <a:solidFill>
                  <a:schemeClr val="bg1"/>
                </a:solidFill>
              </a:rPr>
              <a:t>education</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25" name="Freeform 46"/>
          <p:cNvSpPr/>
          <p:nvPr/>
        </p:nvSpPr>
        <p:spPr bwMode="auto">
          <a:xfrm>
            <a:off x="3864762" y="2170565"/>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a:stretch>
              <a:fillRect/>
            </a:stretch>
          </a:blipFill>
          <a:ln w="38100">
            <a:solidFill>
              <a:srgbClr val="D1E8A0"/>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charset="-122"/>
              <a:sym typeface="Bebas" pitchFamily="2" charset="0"/>
            </a:endParaRPr>
          </a:p>
        </p:txBody>
      </p:sp>
      <p:sp>
        <p:nvSpPr>
          <p:cNvPr id="26" name="Freeform 46"/>
          <p:cNvSpPr/>
          <p:nvPr/>
        </p:nvSpPr>
        <p:spPr bwMode="auto">
          <a:xfrm>
            <a:off x="3864762" y="4527420"/>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a:stretch>
              <a:fillRect/>
            </a:stretch>
          </a:blipFill>
          <a:ln w="38100">
            <a:solidFill>
              <a:srgbClr val="D1E8A0"/>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charset="-122"/>
              <a:sym typeface="Bebas" pitchFamily="2" charset="0"/>
            </a:endParaRPr>
          </a:p>
        </p:txBody>
      </p:sp>
      <p:sp>
        <p:nvSpPr>
          <p:cNvPr id="30" name="Freeform 46"/>
          <p:cNvSpPr/>
          <p:nvPr/>
        </p:nvSpPr>
        <p:spPr bwMode="auto">
          <a:xfrm>
            <a:off x="9688504" y="2170565"/>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5"/>
            <a:stretch>
              <a:fillRect/>
            </a:stretch>
          </a:blipFill>
          <a:ln w="38100">
            <a:solidFill>
              <a:srgbClr val="D1E8A0"/>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charset="-122"/>
              <a:sym typeface="Bebas" pitchFamily="2" charset="0"/>
            </a:endParaRPr>
          </a:p>
        </p:txBody>
      </p:sp>
      <p:sp>
        <p:nvSpPr>
          <p:cNvPr id="31" name="Freeform 46"/>
          <p:cNvSpPr/>
          <p:nvPr/>
        </p:nvSpPr>
        <p:spPr bwMode="auto">
          <a:xfrm>
            <a:off x="9797001" y="4558416"/>
            <a:ext cx="1400280" cy="157653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6"/>
            <a:stretch>
              <a:fillRect/>
            </a:stretch>
          </a:blipFill>
          <a:ln w="38100">
            <a:solidFill>
              <a:srgbClr val="D1E8A0"/>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charset="-122"/>
              <a:sym typeface="Bebas" pitchFamily="2" charset="0"/>
            </a:endParaRPr>
          </a:p>
        </p:txBody>
      </p:sp>
      <p:sp>
        <p:nvSpPr>
          <p:cNvPr id="32" name="文本框 3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92899" y="469283"/>
            <a:ext cx="6521785" cy="584775"/>
          </a:xfrm>
          <a:prstGeom prst="rect">
            <a:avLst/>
          </a:prstGeom>
          <a:noFill/>
        </p:spPr>
        <p:txBody>
          <a:bodyPr wrap="none" rtlCol="0">
            <a:spAutoFit/>
          </a:bodyPr>
          <a:lstStyle/>
          <a:p>
            <a:pPr marL="0" lvl="1"/>
            <a:r>
              <a:rPr lang="en-US" altLang="zh-CN" sz="3200" b="1" dirty="0" smtClean="0">
                <a:solidFill>
                  <a:srgbClr val="124062"/>
                </a:solidFill>
                <a:latin typeface="Arial Black" panose="020B0A04020102020204" pitchFamily="34" charset="0"/>
                <a:ea typeface="创艺简细圆" pitchFamily="2" charset="-122"/>
                <a:cs typeface="Kartika" panose="02020503030404060203" pitchFamily="18" charset="0"/>
              </a:rPr>
              <a:t>Objectives and related work</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grpSp>
        <p:nvGrpSpPr>
          <p:cNvPr id="3" name="组合 2"/>
          <p:cNvGrpSpPr/>
          <p:nvPr/>
        </p:nvGrpSpPr>
        <p:grpSpPr>
          <a:xfrm>
            <a:off x="5498299" y="2485311"/>
            <a:ext cx="2078122" cy="1286825"/>
            <a:chOff x="5498299" y="2485311"/>
            <a:chExt cx="2078122" cy="1286825"/>
          </a:xfrm>
        </p:grpSpPr>
        <p:cxnSp>
          <p:nvCxnSpPr>
            <p:cNvPr id="43" name="直接连接符 42"/>
            <p:cNvCxnSpPr/>
            <p:nvPr/>
          </p:nvCxnSpPr>
          <p:spPr>
            <a:xfrm flipV="1">
              <a:off x="5904868" y="2485311"/>
              <a:ext cx="1671553"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177376" y="0"/>
            <a:ext cx="1917343" cy="1163268"/>
            <a:chOff x="5177376" y="0"/>
            <a:chExt cx="1917343" cy="1163268"/>
          </a:xfrm>
        </p:grpSpPr>
        <p:cxnSp>
          <p:nvCxnSpPr>
            <p:cNvPr id="53" name="直接连接符 52"/>
            <p:cNvCxnSpPr/>
            <p:nvPr/>
          </p:nvCxnSpPr>
          <p:spPr>
            <a:xfrm flipV="1">
              <a:off x="5177376" y="300671"/>
              <a:ext cx="1671552"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sp>
        <p:nvSpPr>
          <p:cNvPr id="22" name="KSO_Shape"/>
          <p:cNvSpPr/>
          <p:nvPr/>
        </p:nvSpPr>
        <p:spPr bwMode="auto">
          <a:xfrm>
            <a:off x="5611970" y="1659000"/>
            <a:ext cx="986845" cy="84045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25" name="TextBox 1"/>
          <p:cNvSpPr txBox="1"/>
          <p:nvPr/>
        </p:nvSpPr>
        <p:spPr>
          <a:xfrm>
            <a:off x="3097917" y="4571186"/>
            <a:ext cx="6322052" cy="1323439"/>
          </a:xfrm>
          <a:prstGeom prst="rect">
            <a:avLst/>
          </a:prstGeom>
          <a:noFill/>
        </p:spPr>
        <p:txBody>
          <a:bodyPr wrap="none" rtlCol="0">
            <a:spAutoFit/>
          </a:bodyPr>
          <a:lstStyle/>
          <a:p>
            <a:pPr marL="0" lvl="1"/>
            <a:r>
              <a:rPr lang="en-US" altLang="zh-CN" sz="4000" dirty="0">
                <a:solidFill>
                  <a:srgbClr val="124062"/>
                </a:solidFill>
                <a:latin typeface="微软雅黑" panose="020B0503020204020204" charset="-122"/>
                <a:ea typeface="微软雅黑" panose="020B0503020204020204" charset="-122"/>
              </a:rPr>
              <a:t>Status of CT In Education</a:t>
            </a:r>
            <a:endParaRPr lang="zh-CN" altLang="zh-CN" sz="4000" dirty="0">
              <a:solidFill>
                <a:srgbClr val="124062"/>
              </a:solidFill>
              <a:latin typeface="微软雅黑" panose="020B0503020204020204" charset="-122"/>
              <a:ea typeface="微软雅黑" panose="020B0503020204020204" charset="-122"/>
            </a:endParaRPr>
          </a:p>
          <a:p>
            <a:pPr marL="0" lvl="1"/>
            <a:endParaRPr lang="zh-CN" altLang="en-US" sz="4000" dirty="0">
              <a:solidFill>
                <a:srgbClr val="124062"/>
              </a:solidFill>
              <a:latin typeface="微软雅黑" panose="020B0503020204020204" charset="-122"/>
              <a:ea typeface="微软雅黑" panose="020B0503020204020204" charset="-122"/>
            </a:endParaRPr>
          </a:p>
        </p:txBody>
      </p:sp>
      <p:sp>
        <p:nvSpPr>
          <p:cNvPr id="31" name="矩形 30"/>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16748" y="372955"/>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22799" y="418097"/>
            <a:ext cx="5944512" cy="584775"/>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Status of CT In Education</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1" name="右箭头 10"/>
          <p:cNvSpPr/>
          <p:nvPr/>
        </p:nvSpPr>
        <p:spPr>
          <a:xfrm>
            <a:off x="0" y="3925003"/>
            <a:ext cx="11999862" cy="514490"/>
          </a:xfrm>
          <a:prstGeom prst="rightArrow">
            <a:avLst/>
          </a:prstGeom>
          <a:solidFill>
            <a:srgbClr val="124062">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Bebas" pitchFamily="2" charset="0"/>
              <a:ea typeface="微软雅黑" panose="020B0503020204020204" charset="-122"/>
              <a:sym typeface="Bebas" pitchFamily="2" charset="0"/>
            </a:endParaRPr>
          </a:p>
        </p:txBody>
      </p:sp>
      <p:sp>
        <p:nvSpPr>
          <p:cNvPr id="12" name="Freeform 7"/>
          <p:cNvSpPr>
            <a:spLocks noEditPoints="1"/>
          </p:cNvSpPr>
          <p:nvPr/>
        </p:nvSpPr>
        <p:spPr bwMode="auto">
          <a:xfrm flipH="1">
            <a:off x="-581025" y="4051279"/>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12406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Bebas" pitchFamily="2" charset="0"/>
              <a:ea typeface="微软雅黑" panose="020B0503020204020204" charset="-122"/>
              <a:sym typeface="Bebas" pitchFamily="2" charset="0"/>
            </a:endParaRPr>
          </a:p>
        </p:txBody>
      </p:sp>
      <p:sp>
        <p:nvSpPr>
          <p:cNvPr id="13" name="椭圆 12"/>
          <p:cNvSpPr/>
          <p:nvPr/>
        </p:nvSpPr>
        <p:spPr>
          <a:xfrm>
            <a:off x="1357080" y="3703892"/>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1</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14" name="椭圆 13"/>
          <p:cNvSpPr/>
          <p:nvPr/>
        </p:nvSpPr>
        <p:spPr>
          <a:xfrm>
            <a:off x="3085272" y="3682885"/>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2</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15" name="椭圆 14"/>
          <p:cNvSpPr/>
          <p:nvPr/>
        </p:nvSpPr>
        <p:spPr>
          <a:xfrm>
            <a:off x="4755857" y="3682885"/>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3</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16" name="椭圆 15"/>
          <p:cNvSpPr/>
          <p:nvPr/>
        </p:nvSpPr>
        <p:spPr>
          <a:xfrm>
            <a:off x="6426442" y="3682885"/>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4</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17" name="椭圆 16"/>
          <p:cNvSpPr/>
          <p:nvPr/>
        </p:nvSpPr>
        <p:spPr>
          <a:xfrm>
            <a:off x="8097027" y="3682885"/>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5</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18" name="椭圆 17"/>
          <p:cNvSpPr/>
          <p:nvPr/>
        </p:nvSpPr>
        <p:spPr>
          <a:xfrm>
            <a:off x="9767614" y="3682885"/>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400" dirty="0" smtClean="0">
                <a:solidFill>
                  <a:srgbClr val="FEFABC"/>
                </a:solidFill>
                <a:latin typeface="Bebas" pitchFamily="2" charset="0"/>
                <a:ea typeface="微软雅黑" panose="020B0503020204020204" charset="-122"/>
                <a:sym typeface="Bebas" pitchFamily="2" charset="0"/>
              </a:rPr>
              <a:t>6</a:t>
            </a:r>
            <a:endParaRPr lang="zh-CN" altLang="en-US" sz="2400" dirty="0">
              <a:solidFill>
                <a:srgbClr val="FEFABC"/>
              </a:solidFill>
              <a:latin typeface="Bebas" pitchFamily="2" charset="0"/>
              <a:ea typeface="微软雅黑" panose="020B0503020204020204" charset="-122"/>
              <a:sym typeface="Bebas" pitchFamily="2" charset="0"/>
            </a:endParaRPr>
          </a:p>
        </p:txBody>
      </p:sp>
      <p:cxnSp>
        <p:nvCxnSpPr>
          <p:cNvPr id="19" name="肘形连接符 18"/>
          <p:cNvCxnSpPr/>
          <p:nvPr/>
        </p:nvCxnSpPr>
        <p:spPr>
          <a:xfrm rot="5400000" flipH="1" flipV="1">
            <a:off x="1824287" y="2769926"/>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29"/>
          <p:cNvSpPr txBox="1"/>
          <p:nvPr/>
        </p:nvSpPr>
        <p:spPr>
          <a:xfrm>
            <a:off x="1918743" y="2032202"/>
            <a:ext cx="2520280" cy="369332"/>
          </a:xfrm>
          <a:prstGeom prst="rect">
            <a:avLst/>
          </a:prstGeom>
          <a:noFill/>
        </p:spPr>
        <p:txBody>
          <a:bodyPr wrap="square" rtlCol="0">
            <a:spAutoFit/>
          </a:bodyPr>
          <a:lstStyle/>
          <a:p>
            <a:pPr lvl="0" hangingPunct="0"/>
            <a:r>
              <a:rPr lang="en-US" altLang="zh-CN" dirty="0"/>
              <a:t>Policy making</a:t>
            </a:r>
            <a:endParaRPr lang="zh-CN" altLang="zh-CN" dirty="0"/>
          </a:p>
        </p:txBody>
      </p:sp>
      <p:cxnSp>
        <p:nvCxnSpPr>
          <p:cNvPr id="21" name="肘形连接符 20"/>
          <p:cNvCxnSpPr/>
          <p:nvPr/>
        </p:nvCxnSpPr>
        <p:spPr>
          <a:xfrm rot="16200000" flipH="1">
            <a:off x="3507696" y="4757916"/>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31"/>
          <p:cNvSpPr txBox="1"/>
          <p:nvPr/>
        </p:nvSpPr>
        <p:spPr>
          <a:xfrm>
            <a:off x="3018016" y="5682080"/>
            <a:ext cx="3053899" cy="812530"/>
          </a:xfrm>
          <a:prstGeom prst="rect">
            <a:avLst/>
          </a:prstGeom>
          <a:noFill/>
        </p:spPr>
        <p:txBody>
          <a:bodyPr wrap="square" rtlCol="0">
            <a:spAutoFit/>
          </a:bodyPr>
          <a:lstStyle/>
          <a:p>
            <a:pPr>
              <a:lnSpc>
                <a:spcPct val="130000"/>
              </a:lnSpc>
            </a:pPr>
            <a:r>
              <a:rPr lang="en-US" altLang="zh-CN" dirty="0"/>
              <a:t>Role in primary and secondary level curriculum </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cxnSp>
        <p:nvCxnSpPr>
          <p:cNvPr id="25" name="肘形连接符 24"/>
          <p:cNvCxnSpPr/>
          <p:nvPr/>
        </p:nvCxnSpPr>
        <p:spPr>
          <a:xfrm rot="5400000" flipH="1" flipV="1">
            <a:off x="5202729" y="2769926"/>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33"/>
          <p:cNvSpPr txBox="1"/>
          <p:nvPr/>
        </p:nvSpPr>
        <p:spPr>
          <a:xfrm>
            <a:off x="4796638" y="1893957"/>
            <a:ext cx="2520280" cy="781561"/>
          </a:xfrm>
          <a:prstGeom prst="rect">
            <a:avLst/>
          </a:prstGeom>
          <a:noFill/>
        </p:spPr>
        <p:txBody>
          <a:bodyPr wrap="square" rtlCol="0">
            <a:spAutoFit/>
          </a:bodyPr>
          <a:lstStyle/>
          <a:p>
            <a:pPr>
              <a:lnSpc>
                <a:spcPct val="130000"/>
              </a:lnSpc>
            </a:pPr>
            <a:r>
              <a:rPr lang="en-US" altLang="zh-CN" dirty="0" smtClean="0"/>
              <a:t>Computing tools </a:t>
            </a:r>
            <a:r>
              <a:rPr lang="en-US" altLang="zh-CN" dirty="0"/>
              <a:t>and assessment</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cxnSp>
        <p:nvCxnSpPr>
          <p:cNvPr id="30" name="肘形连接符 29"/>
          <p:cNvCxnSpPr/>
          <p:nvPr/>
        </p:nvCxnSpPr>
        <p:spPr>
          <a:xfrm rot="16200000" flipH="1">
            <a:off x="6848867" y="4757917"/>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6839747" y="5698364"/>
            <a:ext cx="2520280" cy="421462"/>
          </a:xfrm>
          <a:prstGeom prst="rect">
            <a:avLst/>
          </a:prstGeom>
          <a:noFill/>
        </p:spPr>
        <p:txBody>
          <a:bodyPr wrap="square" rtlCol="0">
            <a:spAutoFit/>
          </a:bodyPr>
          <a:lstStyle/>
          <a:p>
            <a:pPr>
              <a:lnSpc>
                <a:spcPct val="130000"/>
              </a:lnSpc>
            </a:pPr>
            <a:r>
              <a:rPr lang="en-US" altLang="zh-CN" dirty="0"/>
              <a:t>Teacher training</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cxnSp>
        <p:nvCxnSpPr>
          <p:cNvPr id="32" name="肘形连接符 31"/>
          <p:cNvCxnSpPr/>
          <p:nvPr/>
        </p:nvCxnSpPr>
        <p:spPr>
          <a:xfrm rot="5400000" flipH="1" flipV="1">
            <a:off x="8490841" y="2769926"/>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7"/>
          <p:cNvSpPr txBox="1"/>
          <p:nvPr/>
        </p:nvSpPr>
        <p:spPr>
          <a:xfrm>
            <a:off x="8097027" y="2098709"/>
            <a:ext cx="2520280" cy="369332"/>
          </a:xfrm>
          <a:prstGeom prst="rect">
            <a:avLst/>
          </a:prstGeom>
          <a:noFill/>
        </p:spPr>
        <p:txBody>
          <a:bodyPr wrap="square" rtlCol="0">
            <a:spAutoFit/>
          </a:bodyPr>
          <a:lstStyle/>
          <a:p>
            <a:pPr lvl="0" hangingPunct="0"/>
            <a:r>
              <a:rPr lang="en-US" altLang="zh-CN" dirty="0"/>
              <a:t>Organizational support</a:t>
            </a:r>
            <a:endParaRPr lang="zh-CN" altLang="zh-CN" dirty="0"/>
          </a:p>
        </p:txBody>
      </p:sp>
      <p:cxnSp>
        <p:nvCxnSpPr>
          <p:cNvPr id="34" name="肘形连接符 33"/>
          <p:cNvCxnSpPr/>
          <p:nvPr/>
        </p:nvCxnSpPr>
        <p:spPr>
          <a:xfrm rot="16200000" flipH="1">
            <a:off x="10204752" y="4757917"/>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9"/>
          <p:cNvSpPr txBox="1"/>
          <p:nvPr/>
        </p:nvSpPr>
        <p:spPr>
          <a:xfrm>
            <a:off x="9515586" y="5682080"/>
            <a:ext cx="2520280" cy="646331"/>
          </a:xfrm>
          <a:prstGeom prst="rect">
            <a:avLst/>
          </a:prstGeom>
          <a:noFill/>
        </p:spPr>
        <p:txBody>
          <a:bodyPr wrap="square" rtlCol="0">
            <a:spAutoFit/>
          </a:bodyPr>
          <a:lstStyle/>
          <a:p>
            <a:pPr lvl="0" hangingPunct="0"/>
            <a:r>
              <a:rPr lang="en-US" altLang="zh-CN" dirty="0"/>
              <a:t>Economic industry promotion</a:t>
            </a:r>
            <a:endParaRPr lang="zh-CN"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0720" y="402043"/>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文本框 4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11193" y="512562"/>
            <a:ext cx="5944512" cy="584775"/>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Status of CT In Education</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2" name="文本框 1"/>
          <p:cNvSpPr txBox="1"/>
          <p:nvPr/>
        </p:nvSpPr>
        <p:spPr>
          <a:xfrm>
            <a:off x="638752" y="1994040"/>
            <a:ext cx="5533197" cy="923330"/>
          </a:xfrm>
          <a:prstGeom prst="rect">
            <a:avLst/>
          </a:prstGeom>
          <a:noFill/>
        </p:spPr>
        <p:txBody>
          <a:bodyPr wrap="square" rtlCol="0">
            <a:spAutoFit/>
          </a:bodyPr>
          <a:lstStyle/>
          <a:p>
            <a:r>
              <a:rPr lang="en-US" altLang="zh-CN" dirty="0" smtClean="0"/>
              <a:t>In</a:t>
            </a:r>
            <a:r>
              <a:rPr lang="zh-CN" altLang="en-US" dirty="0" smtClean="0"/>
              <a:t> </a:t>
            </a:r>
            <a:r>
              <a:rPr lang="en-US" altLang="zh-CN" dirty="0" smtClean="0"/>
              <a:t>China,</a:t>
            </a:r>
            <a:r>
              <a:rPr lang="en-US" altLang="zh-CN" dirty="0"/>
              <a:t> CT education research is still in its </a:t>
            </a:r>
            <a:r>
              <a:rPr lang="en-US" altLang="zh-CN" dirty="0" smtClean="0"/>
              <a:t>infancy:</a:t>
            </a:r>
          </a:p>
          <a:p>
            <a:endParaRPr lang="en-US" altLang="zh-CN" dirty="0" smtClean="0"/>
          </a:p>
          <a:p>
            <a:endParaRPr lang="en-US" altLang="zh-CN" dirty="0"/>
          </a:p>
        </p:txBody>
      </p:sp>
      <p:graphicFrame>
        <p:nvGraphicFramePr>
          <p:cNvPr id="7" name="图表 6"/>
          <p:cNvGraphicFramePr/>
          <p:nvPr>
            <p:extLst>
              <p:ext uri="{D42A27DB-BD31-4B8C-83A1-F6EECF244321}">
                <p14:modId xmlns:p14="http://schemas.microsoft.com/office/powerpoint/2010/main" val="2081064901"/>
              </p:ext>
            </p:extLst>
          </p:nvPr>
        </p:nvGraphicFramePr>
        <p:xfrm>
          <a:off x="0" y="2619214"/>
          <a:ext cx="6672881" cy="3441628"/>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5110315" y="4398848"/>
            <a:ext cx="914400" cy="369332"/>
          </a:xfrm>
          <a:prstGeom prst="rect">
            <a:avLst/>
          </a:prstGeom>
          <a:noFill/>
        </p:spPr>
        <p:txBody>
          <a:bodyPr wrap="square" rtlCol="0">
            <a:spAutoFit/>
          </a:bodyPr>
          <a:lstStyle/>
          <a:p>
            <a:r>
              <a:rPr lang="en-US" altLang="zh-CN" dirty="0" smtClean="0">
                <a:solidFill>
                  <a:schemeClr val="bg1"/>
                </a:solidFill>
              </a:rPr>
              <a:t>IT</a:t>
            </a:r>
            <a:endParaRPr lang="zh-CN" altLang="en-US" dirty="0">
              <a:solidFill>
                <a:schemeClr val="bg1"/>
              </a:solidFill>
            </a:endParaRPr>
          </a:p>
        </p:txBody>
      </p:sp>
      <p:sp>
        <p:nvSpPr>
          <p:cNvPr id="49" name="文本框 48"/>
          <p:cNvSpPr txBox="1"/>
          <p:nvPr/>
        </p:nvSpPr>
        <p:spPr>
          <a:xfrm>
            <a:off x="4927961" y="3658109"/>
            <a:ext cx="914400" cy="369332"/>
          </a:xfrm>
          <a:prstGeom prst="rect">
            <a:avLst/>
          </a:prstGeom>
          <a:noFill/>
        </p:spPr>
        <p:txBody>
          <a:bodyPr wrap="square" rtlCol="0">
            <a:spAutoFit/>
          </a:bodyPr>
          <a:lstStyle/>
          <a:p>
            <a:r>
              <a:rPr lang="en-US" altLang="zh-CN" dirty="0" smtClean="0">
                <a:solidFill>
                  <a:schemeClr val="bg1"/>
                </a:solidFill>
              </a:rPr>
              <a:t>other</a:t>
            </a:r>
            <a:endParaRPr lang="zh-CN" altLang="en-US" dirty="0">
              <a:solidFill>
                <a:schemeClr val="bg1"/>
              </a:solidFill>
            </a:endParaRPr>
          </a:p>
        </p:txBody>
      </p:sp>
      <p:sp>
        <p:nvSpPr>
          <p:cNvPr id="50" name="文本框 49"/>
          <p:cNvSpPr txBox="1"/>
          <p:nvPr/>
        </p:nvSpPr>
        <p:spPr>
          <a:xfrm>
            <a:off x="6580753" y="2918542"/>
            <a:ext cx="5611247" cy="2523768"/>
          </a:xfrm>
          <a:prstGeom prst="rect">
            <a:avLst/>
          </a:prstGeom>
          <a:noFill/>
        </p:spPr>
        <p:txBody>
          <a:bodyPr wrap="square" rtlCol="0">
            <a:spAutoFit/>
          </a:bodyPr>
          <a:lstStyle/>
          <a:p>
            <a:pPr marL="342900" indent="-342900">
              <a:buFont typeface="Arial" panose="020B0604020202020204" pitchFamily="34" charset="0"/>
              <a:buChar char="•"/>
            </a:pPr>
            <a:r>
              <a:rPr lang="en-US" altLang="zh-CN" dirty="0"/>
              <a:t>don’t have a background in </a:t>
            </a:r>
            <a:r>
              <a:rPr lang="en-US" altLang="zh-CN" dirty="0" smtClean="0"/>
              <a:t>CS</a:t>
            </a:r>
          </a:p>
          <a:p>
            <a:pPr marL="342900" indent="-342900">
              <a:buFont typeface="Arial" panose="020B0604020202020204" pitchFamily="34" charset="0"/>
              <a:buChar char="•"/>
            </a:pPr>
            <a:r>
              <a:rPr lang="en-US" altLang="zh-CN" dirty="0"/>
              <a:t>not familiar with the basic concepts of </a:t>
            </a:r>
            <a:r>
              <a:rPr lang="en-US" altLang="zh-CN" dirty="0" smtClean="0"/>
              <a:t>CS</a:t>
            </a:r>
          </a:p>
          <a:p>
            <a:pPr marL="342900" indent="-342900">
              <a:buFont typeface="Arial" panose="020B0604020202020204" pitchFamily="34" charset="0"/>
              <a:buChar char="•"/>
            </a:pPr>
            <a:r>
              <a:rPr lang="en-US" altLang="zh-CN" dirty="0"/>
              <a:t>there isn’t a clear curriculum </a:t>
            </a:r>
            <a:r>
              <a:rPr lang="en-US" altLang="zh-CN" dirty="0" smtClean="0"/>
              <a:t>system</a:t>
            </a:r>
          </a:p>
          <a:p>
            <a:pPr marL="342900" indent="-342900">
              <a:buFont typeface="Arial" panose="020B0604020202020204" pitchFamily="34" charset="0"/>
              <a:buChar char="•"/>
            </a:pPr>
            <a:r>
              <a:rPr lang="en-US" altLang="zh-CN" dirty="0"/>
              <a:t>difficult to combine CT with the courses currently </a:t>
            </a:r>
            <a:r>
              <a:rPr lang="en-US" altLang="zh-CN" dirty="0" smtClean="0"/>
              <a:t>taught</a:t>
            </a:r>
          </a:p>
          <a:p>
            <a:pPr marL="342900" indent="-342900">
              <a:buFont typeface="Arial" panose="020B0604020202020204" pitchFamily="34" charset="0"/>
              <a:buChar char="•"/>
            </a:pPr>
            <a:r>
              <a:rPr lang="en-US" altLang="zh-CN" dirty="0"/>
              <a:t>What and how to </a:t>
            </a:r>
            <a:r>
              <a:rPr lang="en-US" altLang="zh-CN" dirty="0" smtClean="0"/>
              <a:t>teach</a:t>
            </a:r>
          </a:p>
          <a:p>
            <a:pPr marL="342900" indent="-342900">
              <a:buFont typeface="Arial" panose="020B0604020202020204" pitchFamily="34" charset="0"/>
              <a:buChar char="•"/>
            </a:pPr>
            <a:r>
              <a:rPr lang="en-US" altLang="zh-CN" dirty="0" smtClean="0"/>
              <a:t>assessment</a:t>
            </a:r>
          </a:p>
          <a:p>
            <a:pPr marL="285750" indent="-285750">
              <a:buFont typeface="Wingdings" panose="05000000000000000000" pitchFamily="2" charset="2"/>
              <a:buChar char="l"/>
            </a:pPr>
            <a:endParaRPr lang="en-US" altLang="zh-CN" sz="1600" dirty="0" smtClean="0"/>
          </a:p>
          <a:p>
            <a:pPr marL="285750" indent="-285750">
              <a:buFont typeface="Wingdings" panose="05000000000000000000" pitchFamily="2" charset="2"/>
              <a:buChar char="l"/>
            </a:pPr>
            <a:endParaRPr lang="zh-CN" alt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2100255"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China</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cxnSp>
        <p:nvCxnSpPr>
          <p:cNvPr id="11" name="Straight Connector 53"/>
          <p:cNvCxnSpPr/>
          <p:nvPr/>
        </p:nvCxnSpPr>
        <p:spPr>
          <a:xfrm>
            <a:off x="2466641" y="3978394"/>
            <a:ext cx="0" cy="454327"/>
          </a:xfrm>
          <a:prstGeom prst="line">
            <a:avLst/>
          </a:prstGeom>
          <a:noFill/>
          <a:ln w="3175" cap="flat" cmpd="sng" algn="ctr">
            <a:solidFill>
              <a:schemeClr val="bg1">
                <a:lumMod val="75000"/>
              </a:schemeClr>
            </a:solidFill>
            <a:prstDash val="solid"/>
            <a:miter lim="800000"/>
          </a:ln>
          <a:effectLst/>
        </p:spPr>
      </p:cxnSp>
      <p:cxnSp>
        <p:nvCxnSpPr>
          <p:cNvPr id="12" name="Straight Connector 56"/>
          <p:cNvCxnSpPr/>
          <p:nvPr/>
        </p:nvCxnSpPr>
        <p:spPr>
          <a:xfrm>
            <a:off x="4319616" y="3978394"/>
            <a:ext cx="0" cy="454327"/>
          </a:xfrm>
          <a:prstGeom prst="line">
            <a:avLst/>
          </a:prstGeom>
          <a:noFill/>
          <a:ln w="3175" cap="flat" cmpd="sng" algn="ctr">
            <a:solidFill>
              <a:schemeClr val="bg1">
                <a:lumMod val="75000"/>
              </a:schemeClr>
            </a:solidFill>
            <a:prstDash val="solid"/>
            <a:miter lim="800000"/>
          </a:ln>
          <a:effectLst/>
        </p:spPr>
      </p:cxnSp>
      <p:cxnSp>
        <p:nvCxnSpPr>
          <p:cNvPr id="13" name="Straight Connector 57"/>
          <p:cNvCxnSpPr/>
          <p:nvPr/>
        </p:nvCxnSpPr>
        <p:spPr>
          <a:xfrm>
            <a:off x="7929596" y="3978394"/>
            <a:ext cx="0" cy="454327"/>
          </a:xfrm>
          <a:prstGeom prst="line">
            <a:avLst/>
          </a:prstGeom>
          <a:noFill/>
          <a:ln w="3175" cap="flat" cmpd="sng" algn="ctr">
            <a:solidFill>
              <a:schemeClr val="bg1">
                <a:lumMod val="75000"/>
              </a:schemeClr>
            </a:solidFill>
            <a:prstDash val="solid"/>
            <a:miter lim="800000"/>
          </a:ln>
          <a:effectLst/>
        </p:spPr>
      </p:cxnSp>
      <p:cxnSp>
        <p:nvCxnSpPr>
          <p:cNvPr id="14" name="Straight Connector 58"/>
          <p:cNvCxnSpPr/>
          <p:nvPr/>
        </p:nvCxnSpPr>
        <p:spPr>
          <a:xfrm>
            <a:off x="9781630" y="3978394"/>
            <a:ext cx="0" cy="454327"/>
          </a:xfrm>
          <a:prstGeom prst="line">
            <a:avLst/>
          </a:prstGeom>
          <a:noFill/>
          <a:ln w="3175" cap="flat" cmpd="sng" algn="ctr">
            <a:solidFill>
              <a:schemeClr val="bg1">
                <a:lumMod val="75000"/>
              </a:schemeClr>
            </a:solidFill>
            <a:prstDash val="solid"/>
            <a:miter lim="800000"/>
          </a:ln>
          <a:effectLst/>
        </p:spPr>
      </p:cxnSp>
      <p:cxnSp>
        <p:nvCxnSpPr>
          <p:cNvPr id="15" name="Straight Connector 45"/>
          <p:cNvCxnSpPr/>
          <p:nvPr/>
        </p:nvCxnSpPr>
        <p:spPr>
          <a:xfrm>
            <a:off x="6129682" y="3740138"/>
            <a:ext cx="0" cy="692584"/>
          </a:xfrm>
          <a:prstGeom prst="line">
            <a:avLst/>
          </a:prstGeom>
          <a:noFill/>
          <a:ln w="3175" cap="flat" cmpd="sng" algn="ctr">
            <a:solidFill>
              <a:schemeClr val="bg1">
                <a:lumMod val="75000"/>
              </a:schemeClr>
            </a:solidFill>
            <a:prstDash val="solid"/>
            <a:miter lim="800000"/>
          </a:ln>
          <a:effectLst/>
        </p:spPr>
      </p:cxnSp>
      <p:cxnSp>
        <p:nvCxnSpPr>
          <p:cNvPr id="16" name="Straight Connector 7"/>
          <p:cNvCxnSpPr/>
          <p:nvPr/>
        </p:nvCxnSpPr>
        <p:spPr>
          <a:xfrm>
            <a:off x="2466641" y="3978394"/>
            <a:ext cx="7314989" cy="0"/>
          </a:xfrm>
          <a:prstGeom prst="line">
            <a:avLst/>
          </a:prstGeom>
          <a:noFill/>
          <a:ln w="12700" cap="flat" cmpd="sng" algn="ctr">
            <a:solidFill>
              <a:schemeClr val="bg1">
                <a:lumMod val="75000"/>
              </a:schemeClr>
            </a:solidFill>
            <a:prstDash val="solid"/>
            <a:miter lim="800000"/>
          </a:ln>
          <a:effectLst/>
        </p:spPr>
      </p:cxnSp>
      <p:sp>
        <p:nvSpPr>
          <p:cNvPr id="17" name="Oval 22"/>
          <p:cNvSpPr/>
          <p:nvPr/>
        </p:nvSpPr>
        <p:spPr>
          <a:xfrm>
            <a:off x="5418683" y="2363372"/>
            <a:ext cx="1376407" cy="1376766"/>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dirty="0" smtClean="0">
                <a:solidFill>
                  <a:srgbClr val="FEFABC"/>
                </a:solidFill>
                <a:latin typeface="Bebas" pitchFamily="2" charset="0"/>
                <a:ea typeface="微软雅黑" panose="020B0503020204020204" charset="-122"/>
                <a:sym typeface="Bebas" pitchFamily="2" charset="0"/>
              </a:rPr>
              <a:t>C</a:t>
            </a:r>
            <a:r>
              <a:rPr lang="en-US" altLang="zh-CN" dirty="0" smtClean="0">
                <a:solidFill>
                  <a:srgbClr val="FEFABC"/>
                </a:solidFill>
                <a:latin typeface="Bebas" pitchFamily="2" charset="0"/>
                <a:ea typeface="微软雅黑" panose="020B0503020204020204" charset="-122"/>
                <a:sym typeface="Bebas" pitchFamily="2" charset="0"/>
              </a:rPr>
              <a:t>hina</a:t>
            </a:r>
            <a:endParaRPr lang="en-US" dirty="0">
              <a:solidFill>
                <a:srgbClr val="FEFABC"/>
              </a:solidFill>
              <a:latin typeface="Bebas" pitchFamily="2" charset="0"/>
              <a:ea typeface="微软雅黑" panose="020B0503020204020204" charset="-122"/>
              <a:sym typeface="Bebas" pitchFamily="2" charset="0"/>
            </a:endParaRPr>
          </a:p>
        </p:txBody>
      </p:sp>
      <p:sp>
        <p:nvSpPr>
          <p:cNvPr id="18" name="Oval 13"/>
          <p:cNvSpPr/>
          <p:nvPr/>
        </p:nvSpPr>
        <p:spPr>
          <a:xfrm>
            <a:off x="5769468" y="4343620"/>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19" name="Freeform 46"/>
          <p:cNvSpPr>
            <a:spLocks noChangeAspect="1" noChangeArrowheads="1"/>
          </p:cNvSpPr>
          <p:nvPr/>
        </p:nvSpPr>
        <p:spPr bwMode="auto">
          <a:xfrm>
            <a:off x="5954147" y="452175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22" name="TextBox 692"/>
          <p:cNvSpPr txBox="1"/>
          <p:nvPr/>
        </p:nvSpPr>
        <p:spPr>
          <a:xfrm>
            <a:off x="2646835" y="1880083"/>
            <a:ext cx="2583978" cy="174881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US" altLang="zh-CN" sz="1400" dirty="0" smtClean="0">
                <a:solidFill>
                  <a:schemeClr val="tx1">
                    <a:lumMod val="65000"/>
                    <a:lumOff val="35000"/>
                  </a:schemeClr>
                </a:solidFill>
                <a:latin typeface="Bebas" pitchFamily="2" charset="0"/>
                <a:ea typeface="微软雅黑" panose="020B0503020204020204" charset="-122"/>
                <a:sym typeface="Bebas" pitchFamily="2" charset="0"/>
              </a:rPr>
              <a:t>CS-college</a:t>
            </a:r>
            <a:endParaRPr lang="en-US" altLang="zh-CN" sz="1400" dirty="0">
              <a:solidFill>
                <a:schemeClr val="tx1">
                  <a:lumMod val="65000"/>
                  <a:lumOff val="35000"/>
                </a:schemeClr>
              </a:solidFill>
              <a:latin typeface="Bebas" pitchFamily="2" charset="0"/>
              <a:ea typeface="微软雅黑" panose="020B0503020204020204" charset="-122"/>
              <a:sym typeface="Bebas" pitchFamily="2" charset="0"/>
            </a:endParaRPr>
          </a:p>
          <a:p>
            <a:pPr marL="285750" indent="-285750">
              <a:lnSpc>
                <a:spcPct val="200000"/>
              </a:lnSpc>
              <a:buFont typeface="Wingdings" panose="05000000000000000000" pitchFamily="2" charset="2"/>
              <a:buChar char="ü"/>
            </a:pPr>
            <a:r>
              <a:rPr lang="en-US" altLang="zh-CN" sz="1400" dirty="0" smtClean="0">
                <a:solidFill>
                  <a:schemeClr val="tx1">
                    <a:lumMod val="65000"/>
                    <a:lumOff val="35000"/>
                  </a:schemeClr>
                </a:solidFill>
                <a:latin typeface="Bebas" pitchFamily="2" charset="0"/>
                <a:ea typeface="微软雅黑" panose="020B0503020204020204" charset="-122"/>
                <a:sym typeface="Bebas" pitchFamily="2" charset="0"/>
              </a:rPr>
              <a:t>IT-elementary</a:t>
            </a:r>
            <a:endParaRPr lang="zh-CN" altLang="en-US" sz="1400" dirty="0">
              <a:solidFill>
                <a:schemeClr val="tx1">
                  <a:lumMod val="65000"/>
                  <a:lumOff val="35000"/>
                </a:schemeClr>
              </a:solidFill>
              <a:latin typeface="Bebas" pitchFamily="2" charset="0"/>
              <a:ea typeface="微软雅黑" panose="020B0503020204020204" charset="-122"/>
              <a:sym typeface="Bebas" pitchFamily="2" charset="0"/>
            </a:endParaRPr>
          </a:p>
          <a:p>
            <a:pPr marL="285750" indent="-285750">
              <a:lnSpc>
                <a:spcPct val="200000"/>
              </a:lnSpc>
              <a:buFont typeface="Wingdings" panose="05000000000000000000" pitchFamily="2" charset="2"/>
              <a:buChar char="ü"/>
            </a:pPr>
            <a:r>
              <a:rPr lang="en-US" altLang="zh-CN" sz="1400" dirty="0">
                <a:solidFill>
                  <a:schemeClr val="tx1">
                    <a:lumMod val="65000"/>
                    <a:lumOff val="35000"/>
                  </a:schemeClr>
                </a:solidFill>
                <a:latin typeface="Bebas" pitchFamily="2" charset="0"/>
                <a:ea typeface="微软雅黑" panose="020B0503020204020204" charset="-122"/>
              </a:rPr>
              <a:t>decontextualized and considered irrelevant</a:t>
            </a:r>
            <a:endParaRPr lang="zh-CN" alt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25" name="TextBox 692"/>
          <p:cNvSpPr txBox="1"/>
          <p:nvPr/>
        </p:nvSpPr>
        <p:spPr>
          <a:xfrm>
            <a:off x="7237148" y="1784821"/>
            <a:ext cx="4760077" cy="181588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US" altLang="zh-CN" sz="1400" dirty="0" smtClean="0"/>
              <a:t>2007</a:t>
            </a:r>
            <a:r>
              <a:rPr lang="zh-CN" altLang="en-US" sz="1400" dirty="0" smtClean="0"/>
              <a:t>，</a:t>
            </a:r>
            <a:r>
              <a:rPr lang="en-US" altLang="zh-CN" sz="1400" dirty="0"/>
              <a:t>College Computers </a:t>
            </a:r>
            <a:r>
              <a:rPr lang="en-US" altLang="zh-CN" sz="1400" dirty="0" smtClean="0"/>
              <a:t>course </a:t>
            </a:r>
            <a:r>
              <a:rPr lang="en-US" altLang="zh-CN" sz="1400" dirty="0"/>
              <a:t>reform by integrating CT into the curriculum</a:t>
            </a:r>
            <a:endParaRPr lang="en-US" altLang="zh-CN" sz="1400" dirty="0">
              <a:solidFill>
                <a:schemeClr val="tx1">
                  <a:lumMod val="65000"/>
                  <a:lumOff val="35000"/>
                </a:schemeClr>
              </a:solidFill>
              <a:latin typeface="Bebas" pitchFamily="2" charset="0"/>
              <a:ea typeface="微软雅黑" panose="020B0503020204020204" charset="-122"/>
              <a:sym typeface="Bebas" pitchFamily="2" charset="0"/>
            </a:endParaRPr>
          </a:p>
          <a:p>
            <a:pPr marL="285750" indent="-285750">
              <a:lnSpc>
                <a:spcPct val="200000"/>
              </a:lnSpc>
              <a:buFont typeface="Wingdings" panose="05000000000000000000" pitchFamily="2" charset="2"/>
              <a:buChar char="ü"/>
            </a:pPr>
            <a:r>
              <a:rPr lang="en-US" altLang="zh-CN" sz="1400" dirty="0"/>
              <a:t>2017</a:t>
            </a:r>
            <a:r>
              <a:rPr lang="en-US" altLang="zh-CN" sz="1400" dirty="0"/>
              <a:t>,</a:t>
            </a:r>
            <a:r>
              <a:rPr lang="en-US" altLang="zh-CN" sz="1400" dirty="0"/>
              <a:t> </a:t>
            </a:r>
            <a:r>
              <a:rPr lang="en-US" altLang="zh-CN" sz="1400" dirty="0" smtClean="0"/>
              <a:t>CT </a:t>
            </a:r>
            <a:r>
              <a:rPr lang="en-US" altLang="zh-CN" sz="1400" dirty="0"/>
              <a:t>was regarded as one of the core literacy of information technology </a:t>
            </a:r>
            <a:r>
              <a:rPr lang="en-US" altLang="zh-CN" sz="1400" dirty="0" smtClean="0"/>
              <a:t>disciplines.</a:t>
            </a:r>
          </a:p>
        </p:txBody>
      </p:sp>
      <p:sp>
        <p:nvSpPr>
          <p:cNvPr id="26" name="Oval 13"/>
          <p:cNvSpPr/>
          <p:nvPr/>
        </p:nvSpPr>
        <p:spPr>
          <a:xfrm>
            <a:off x="2010062" y="4343620"/>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dirty="0" smtClean="0">
                <a:solidFill>
                  <a:srgbClr val="FEFABC"/>
                </a:solidFill>
                <a:latin typeface="Bebas" pitchFamily="2" charset="0"/>
                <a:ea typeface="微软雅黑" panose="020B0503020204020204" charset="-122"/>
                <a:sym typeface="Bebas" pitchFamily="2" charset="0"/>
              </a:rPr>
              <a:t>l</a:t>
            </a:r>
            <a:endParaRPr lang="en-US" dirty="0">
              <a:solidFill>
                <a:srgbClr val="FEFABC"/>
              </a:solidFill>
              <a:latin typeface="Bebas" pitchFamily="2" charset="0"/>
              <a:ea typeface="微软雅黑" panose="020B0503020204020204" charset="-122"/>
              <a:sym typeface="Bebas" pitchFamily="2" charset="0"/>
            </a:endParaRPr>
          </a:p>
        </p:txBody>
      </p:sp>
      <p:sp>
        <p:nvSpPr>
          <p:cNvPr id="31" name="Oval 13"/>
          <p:cNvSpPr/>
          <p:nvPr/>
        </p:nvSpPr>
        <p:spPr>
          <a:xfrm>
            <a:off x="3969555" y="4343620"/>
            <a:ext cx="720428" cy="720616"/>
          </a:xfrm>
          <a:prstGeom prst="ellipse">
            <a:avLst/>
          </a:prstGeom>
          <a:solidFill>
            <a:srgbClr val="124062"/>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32" name="Freeform 46"/>
          <p:cNvSpPr>
            <a:spLocks noChangeAspect="1" noChangeArrowheads="1"/>
          </p:cNvSpPr>
          <p:nvPr/>
        </p:nvSpPr>
        <p:spPr bwMode="auto">
          <a:xfrm>
            <a:off x="4155781" y="452175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33" name="Oval 13"/>
          <p:cNvSpPr/>
          <p:nvPr/>
        </p:nvSpPr>
        <p:spPr>
          <a:xfrm>
            <a:off x="7579533" y="4343620"/>
            <a:ext cx="720428" cy="720616"/>
          </a:xfrm>
          <a:prstGeom prst="ellipse">
            <a:avLst/>
          </a:prstGeom>
          <a:solidFill>
            <a:srgbClr val="124062"/>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34" name="Freeform 46"/>
          <p:cNvSpPr>
            <a:spLocks noChangeAspect="1" noChangeArrowheads="1"/>
          </p:cNvSpPr>
          <p:nvPr/>
        </p:nvSpPr>
        <p:spPr bwMode="auto">
          <a:xfrm>
            <a:off x="7764212" y="452175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35" name="Oval 13"/>
          <p:cNvSpPr/>
          <p:nvPr/>
        </p:nvSpPr>
        <p:spPr>
          <a:xfrm>
            <a:off x="9432508" y="4343620"/>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36" name="Freeform 46"/>
          <p:cNvSpPr>
            <a:spLocks noChangeAspect="1" noChangeArrowheads="1"/>
          </p:cNvSpPr>
          <p:nvPr/>
        </p:nvSpPr>
        <p:spPr bwMode="auto">
          <a:xfrm>
            <a:off x="9617187" y="4521754"/>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37" name="矩形 36"/>
          <p:cNvSpPr/>
          <p:nvPr/>
        </p:nvSpPr>
        <p:spPr>
          <a:xfrm>
            <a:off x="975943" y="5314639"/>
            <a:ext cx="2660655" cy="704251"/>
          </a:xfrm>
          <a:prstGeom prst="rect">
            <a:avLst/>
          </a:prstGeom>
        </p:spPr>
        <p:txBody>
          <a:bodyPr wrap="square" lIns="91840" tIns="45920" rIns="91840" bIns="45920">
            <a:spAutoFit/>
          </a:bodyPr>
          <a:lstStyle/>
          <a:p>
            <a:pPr>
              <a:lnSpc>
                <a:spcPct val="150000"/>
              </a:lnSpc>
            </a:pPr>
            <a:r>
              <a:rPr lang="en-US" altLang="zh-CN" sz="1400" dirty="0"/>
              <a:t>digital literacy, creative ability, and computational thinking</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38" name="矩形 37"/>
          <p:cNvSpPr/>
          <p:nvPr/>
        </p:nvSpPr>
        <p:spPr>
          <a:xfrm>
            <a:off x="3424682" y="5314639"/>
            <a:ext cx="1813268" cy="1027416"/>
          </a:xfrm>
          <a:prstGeom prst="rect">
            <a:avLst/>
          </a:prstGeom>
        </p:spPr>
        <p:txBody>
          <a:bodyPr wrap="square" lIns="91840" tIns="45920" rIns="91840" bIns="45920">
            <a:spAutoFit/>
          </a:bodyPr>
          <a:lstStyle/>
          <a:p>
            <a:pPr>
              <a:lnSpc>
                <a:spcPct val="150000"/>
              </a:lnSpc>
            </a:pPr>
            <a:r>
              <a:rPr lang="en-US" altLang="zh-CN" sz="1400" dirty="0"/>
              <a:t>compulsory, elective, and optional compulsory subjects,</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39" name="矩形 38"/>
          <p:cNvSpPr/>
          <p:nvPr/>
        </p:nvSpPr>
        <p:spPr>
          <a:xfrm>
            <a:off x="5057132" y="5228865"/>
            <a:ext cx="2180016" cy="1385398"/>
          </a:xfrm>
          <a:prstGeom prst="rect">
            <a:avLst/>
          </a:prstGeom>
        </p:spPr>
        <p:txBody>
          <a:bodyPr wrap="square" lIns="91840" tIns="45920" rIns="91840" bIns="45920">
            <a:spAutoFit/>
          </a:bodyPr>
          <a:lstStyle/>
          <a:p>
            <a:pPr algn="ctr">
              <a:lnSpc>
                <a:spcPct val="150000"/>
              </a:lnSpc>
            </a:pPr>
            <a:r>
              <a:rPr lang="en-US" altLang="zh-CN" sz="1400" dirty="0" smtClean="0"/>
              <a:t>     AI, </a:t>
            </a:r>
            <a:r>
              <a:rPr lang="en-US" altLang="zh-CN" sz="1400" dirty="0"/>
              <a:t>3D design, open source hardware, </a:t>
            </a:r>
            <a:endParaRPr lang="en-US" altLang="zh-CN" sz="1400" dirty="0" smtClean="0"/>
          </a:p>
          <a:p>
            <a:pPr algn="ctr">
              <a:lnSpc>
                <a:spcPct val="150000"/>
              </a:lnSpc>
            </a:pPr>
            <a:r>
              <a:rPr lang="en-US" altLang="zh-CN" sz="1400" dirty="0" smtClean="0"/>
              <a:t>database</a:t>
            </a:r>
            <a:r>
              <a:rPr lang="en-US" altLang="zh-CN" sz="1400" dirty="0"/>
              <a:t>, information system</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0" name="矩形 39"/>
          <p:cNvSpPr/>
          <p:nvPr/>
        </p:nvSpPr>
        <p:spPr>
          <a:xfrm>
            <a:off x="7035662" y="5241565"/>
            <a:ext cx="2080082" cy="1708564"/>
          </a:xfrm>
          <a:prstGeom prst="rect">
            <a:avLst/>
          </a:prstGeom>
        </p:spPr>
        <p:txBody>
          <a:bodyPr wrap="square" lIns="91840" tIns="45920" rIns="91840" bIns="45920">
            <a:spAutoFit/>
          </a:bodyPr>
          <a:lstStyle/>
          <a:p>
            <a:pPr algn="ctr">
              <a:lnSpc>
                <a:spcPct val="150000"/>
              </a:lnSpc>
            </a:pPr>
            <a:r>
              <a:rPr lang="en-US" altLang="zh-CN" sz="1400" dirty="0"/>
              <a:t>he new college entrance examination reform </a:t>
            </a:r>
            <a:r>
              <a:rPr lang="en-US" altLang="zh-CN" sz="1400" dirty="0" smtClean="0"/>
              <a:t>program</a:t>
            </a:r>
            <a:r>
              <a:rPr lang="zh-CN" altLang="en-US" sz="1400" dirty="0" smtClean="0"/>
              <a:t>：</a:t>
            </a:r>
            <a:r>
              <a:rPr lang="en-US" altLang="zh-CN" sz="1400" dirty="0"/>
              <a:t>IT course </a:t>
            </a:r>
            <a:r>
              <a:rPr lang="en-US" altLang="zh-CN" sz="1400" dirty="0"/>
              <a:t>in the seven-choice three subjects</a:t>
            </a:r>
            <a:endParaRPr lang="zh-CN" altLang="en-US" sz="1400" dirty="0">
              <a:sym typeface="Bebas" pitchFamily="2" charset="0"/>
            </a:endParaRPr>
          </a:p>
        </p:txBody>
      </p:sp>
      <p:sp>
        <p:nvSpPr>
          <p:cNvPr id="41" name="矩形 40"/>
          <p:cNvSpPr/>
          <p:nvPr/>
        </p:nvSpPr>
        <p:spPr>
          <a:xfrm>
            <a:off x="9115744" y="5314639"/>
            <a:ext cx="1813268" cy="704251"/>
          </a:xfrm>
          <a:prstGeom prst="rect">
            <a:avLst/>
          </a:prstGeom>
        </p:spPr>
        <p:txBody>
          <a:bodyPr wrap="square" lIns="91840" tIns="45920" rIns="91840" bIns="45920">
            <a:spAutoFit/>
          </a:bodyPr>
          <a:lstStyle/>
          <a:p>
            <a:pPr algn="ctr">
              <a:lnSpc>
                <a:spcPct val="150000"/>
              </a:lnSpc>
            </a:pPr>
            <a:r>
              <a:rPr lang="en-US" altLang="zh-CN" sz="1400" dirty="0"/>
              <a:t>Scratch and App Inventor</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2" name="Freeform 46"/>
          <p:cNvSpPr>
            <a:spLocks noChangeAspect="1" noChangeArrowheads="1"/>
          </p:cNvSpPr>
          <p:nvPr/>
        </p:nvSpPr>
        <p:spPr bwMode="auto">
          <a:xfrm>
            <a:off x="2193374" y="4535128"/>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p:spPr>
        <p:txBody>
          <a:bodyPr wrap="none" lIns="34290" tIns="17145" rIns="34290" bIns="17145"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Tree>
    <p:extLst>
      <p:ext uri="{BB962C8B-B14F-4D97-AF65-F5344CB8AC3E}">
        <p14:creationId xmlns:p14="http://schemas.microsoft.com/office/powerpoint/2010/main" val="400230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USA</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3" name="椭圆 12"/>
          <p:cNvSpPr/>
          <p:nvPr/>
        </p:nvSpPr>
        <p:spPr>
          <a:xfrm>
            <a:off x="642748" y="1699378"/>
            <a:ext cx="666390" cy="714447"/>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rgbClr val="FEFABC"/>
                </a:solidFill>
                <a:latin typeface="Bebas" pitchFamily="2" charset="0"/>
                <a:ea typeface="微软雅黑" panose="020B0503020204020204" charset="-122"/>
                <a:sym typeface="Bebas" pitchFamily="2" charset="0"/>
              </a:rPr>
              <a:t>A</a:t>
            </a:r>
            <a:endParaRPr lang="zh-CN" altLang="en-US" sz="2800" dirty="0">
              <a:solidFill>
                <a:srgbClr val="FEFABC"/>
              </a:solidFill>
              <a:latin typeface="Bebas" pitchFamily="2" charset="0"/>
              <a:ea typeface="微软雅黑" panose="020B0503020204020204" charset="-122"/>
              <a:sym typeface="Bebas" pitchFamily="2" charset="0"/>
            </a:endParaRPr>
          </a:p>
        </p:txBody>
      </p:sp>
      <p:sp>
        <p:nvSpPr>
          <p:cNvPr id="14" name="椭圆 13"/>
          <p:cNvSpPr/>
          <p:nvPr/>
        </p:nvSpPr>
        <p:spPr>
          <a:xfrm>
            <a:off x="642748" y="2829940"/>
            <a:ext cx="705108" cy="719171"/>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rgbClr val="FEFABC"/>
                </a:solidFill>
                <a:latin typeface="Bebas" pitchFamily="2" charset="0"/>
                <a:ea typeface="微软雅黑" panose="020B0503020204020204" charset="-122"/>
                <a:sym typeface="Bebas" pitchFamily="2" charset="0"/>
              </a:rPr>
              <a:t>B</a:t>
            </a:r>
            <a:endParaRPr lang="zh-CN" altLang="en-US" sz="2800" dirty="0">
              <a:solidFill>
                <a:srgbClr val="FEFABC"/>
              </a:solidFill>
              <a:latin typeface="Bebas" pitchFamily="2" charset="0"/>
              <a:ea typeface="微软雅黑" panose="020B0503020204020204" charset="-122"/>
              <a:sym typeface="Bebas" pitchFamily="2" charset="0"/>
            </a:endParaRPr>
          </a:p>
        </p:txBody>
      </p:sp>
      <p:sp>
        <p:nvSpPr>
          <p:cNvPr id="15" name="椭圆 14"/>
          <p:cNvSpPr/>
          <p:nvPr/>
        </p:nvSpPr>
        <p:spPr>
          <a:xfrm>
            <a:off x="632500" y="4828784"/>
            <a:ext cx="725603" cy="781426"/>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rgbClr val="FEFABC"/>
                </a:solidFill>
                <a:latin typeface="Bebas" pitchFamily="2" charset="0"/>
                <a:ea typeface="微软雅黑" panose="020B0503020204020204" charset="-122"/>
                <a:sym typeface="Bebas" pitchFamily="2" charset="0"/>
              </a:rPr>
              <a:t>C</a:t>
            </a:r>
            <a:endParaRPr lang="zh-CN" altLang="en-US" sz="2800" dirty="0">
              <a:solidFill>
                <a:srgbClr val="FEFABC"/>
              </a:solidFill>
              <a:latin typeface="Bebas" pitchFamily="2" charset="0"/>
              <a:ea typeface="微软雅黑" panose="020B0503020204020204" charset="-122"/>
              <a:sym typeface="Bebas" pitchFamily="2" charset="0"/>
            </a:endParaRPr>
          </a:p>
        </p:txBody>
      </p:sp>
      <p:sp>
        <p:nvSpPr>
          <p:cNvPr id="2" name="文本框 1"/>
          <p:cNvSpPr txBox="1"/>
          <p:nvPr/>
        </p:nvSpPr>
        <p:spPr>
          <a:xfrm>
            <a:off x="1391942" y="1779377"/>
            <a:ext cx="8819032" cy="646331"/>
          </a:xfrm>
          <a:prstGeom prst="rect">
            <a:avLst/>
          </a:prstGeom>
          <a:noFill/>
        </p:spPr>
        <p:txBody>
          <a:bodyPr wrap="square" rtlCol="0">
            <a:spAutoFit/>
          </a:bodyPr>
          <a:lstStyle/>
          <a:p>
            <a:r>
              <a:rPr lang="en-US" altLang="zh-CN" dirty="0"/>
              <a:t> the control of education </a:t>
            </a:r>
            <a:r>
              <a:rPr lang="en-US" altLang="zh-CN" dirty="0" smtClean="0"/>
              <a:t>primarily </a:t>
            </a:r>
            <a:r>
              <a:rPr lang="en-US" altLang="zh-CN" dirty="0"/>
              <a:t>depends on the state and local </a:t>
            </a:r>
            <a:r>
              <a:rPr lang="en-US" altLang="zh-CN" dirty="0" smtClean="0"/>
              <a:t>government</a:t>
            </a:r>
            <a:r>
              <a:rPr lang="zh-CN" altLang="en-US" dirty="0" smtClean="0"/>
              <a:t>，</a:t>
            </a:r>
            <a:r>
              <a:rPr lang="en-US" altLang="zh-CN" dirty="0"/>
              <a:t> </a:t>
            </a:r>
            <a:r>
              <a:rPr lang="en-US" altLang="zh-CN" b="1" dirty="0"/>
              <a:t>the status of CS may vary significantly across the states</a:t>
            </a:r>
            <a:r>
              <a:rPr lang="en-US" altLang="zh-CN" dirty="0" smtClean="0"/>
              <a:t>.—</a:t>
            </a:r>
            <a:r>
              <a:rPr lang="zh-CN" altLang="en-US" dirty="0" smtClean="0"/>
              <a:t>“</a:t>
            </a:r>
            <a:r>
              <a:rPr lang="en-US" altLang="zh-CN" dirty="0" smtClean="0"/>
              <a:t>CS for all</a:t>
            </a:r>
            <a:r>
              <a:rPr lang="zh-CN" altLang="en-US" dirty="0" smtClean="0"/>
              <a:t>”</a:t>
            </a:r>
            <a:endParaRPr lang="zh-CN" altLang="en-US" dirty="0"/>
          </a:p>
        </p:txBody>
      </p:sp>
      <p:sp>
        <p:nvSpPr>
          <p:cNvPr id="25" name="文本框 24"/>
          <p:cNvSpPr txBox="1"/>
          <p:nvPr/>
        </p:nvSpPr>
        <p:spPr>
          <a:xfrm>
            <a:off x="1438222" y="2878364"/>
            <a:ext cx="9932721" cy="2031325"/>
          </a:xfrm>
          <a:prstGeom prst="rect">
            <a:avLst/>
          </a:prstGeom>
          <a:noFill/>
        </p:spPr>
        <p:txBody>
          <a:bodyPr wrap="square" rtlCol="0">
            <a:spAutoFit/>
          </a:bodyPr>
          <a:lstStyle/>
          <a:p>
            <a:r>
              <a:rPr lang="en-US" altLang="zh-CN" dirty="0" smtClean="0"/>
              <a:t>Businesses</a:t>
            </a:r>
            <a:r>
              <a:rPr lang="zh-CN" altLang="en-US" dirty="0" smtClean="0"/>
              <a:t>：</a:t>
            </a:r>
            <a:r>
              <a:rPr lang="en-US" altLang="zh-CN" dirty="0"/>
              <a:t>Apple, Facebook, Microsoft and </a:t>
            </a:r>
            <a:r>
              <a:rPr lang="en-US" altLang="zh-CN" dirty="0" smtClean="0"/>
              <a:t>Code.org</a:t>
            </a:r>
          </a:p>
          <a:p>
            <a:r>
              <a:rPr lang="en-US" altLang="zh-CN" dirty="0"/>
              <a:t>organizations including ACM, CSTA, Code.org, CIC, and </a:t>
            </a:r>
            <a:r>
              <a:rPr lang="en-US" altLang="zh-CN" dirty="0" smtClean="0"/>
              <a:t>NMSI---</a:t>
            </a:r>
            <a:r>
              <a:rPr lang="zh-CN" altLang="en-US" dirty="0" smtClean="0"/>
              <a:t>“</a:t>
            </a:r>
            <a:r>
              <a:rPr lang="en-US" altLang="zh-CN" dirty="0"/>
              <a:t>five percepts and seven practices</a:t>
            </a:r>
            <a:r>
              <a:rPr lang="zh-CN" altLang="en-US" dirty="0" smtClean="0"/>
              <a:t>”：</a:t>
            </a:r>
            <a:endParaRPr lang="en-US" altLang="zh-CN" dirty="0" smtClean="0"/>
          </a:p>
          <a:p>
            <a:pPr marL="285750" indent="-285750">
              <a:buFont typeface="Arial" panose="020B0604020202020204" pitchFamily="34" charset="0"/>
              <a:buChar char="•"/>
            </a:pPr>
            <a:r>
              <a:rPr lang="en-US" altLang="zh-CN" b="1" dirty="0"/>
              <a:t>What</a:t>
            </a:r>
            <a:r>
              <a:rPr lang="en-US" altLang="zh-CN" dirty="0"/>
              <a:t> should be taught and what the children can do after graduation? </a:t>
            </a:r>
            <a:endParaRPr lang="en-US" altLang="zh-CN" dirty="0" smtClean="0"/>
          </a:p>
          <a:p>
            <a:pPr marL="285750" indent="-285750">
              <a:buFont typeface="Arial" panose="020B0604020202020204" pitchFamily="34" charset="0"/>
              <a:buChar char="•"/>
            </a:pPr>
            <a:r>
              <a:rPr lang="en-US" altLang="zh-CN" b="1" dirty="0" smtClean="0"/>
              <a:t>How</a:t>
            </a:r>
            <a:r>
              <a:rPr lang="en-US" altLang="zh-CN" dirty="0" smtClean="0"/>
              <a:t> </a:t>
            </a:r>
            <a:r>
              <a:rPr lang="en-US" altLang="zh-CN" dirty="0"/>
              <a:t>to carry out CS education in early childhood? </a:t>
            </a:r>
            <a:endParaRPr lang="en-US" altLang="zh-CN" dirty="0" smtClean="0"/>
          </a:p>
          <a:p>
            <a:pPr marL="285750" indent="-285750">
              <a:buFont typeface="Arial" panose="020B0604020202020204" pitchFamily="34" charset="0"/>
              <a:buChar char="•"/>
            </a:pPr>
            <a:r>
              <a:rPr lang="en-US" altLang="zh-CN" dirty="0" smtClean="0"/>
              <a:t>How </a:t>
            </a:r>
            <a:r>
              <a:rPr lang="en-US" altLang="zh-CN" dirty="0"/>
              <a:t>to plan a course to ensure </a:t>
            </a:r>
            <a:r>
              <a:rPr lang="en-US" altLang="zh-CN" b="1" dirty="0"/>
              <a:t>the effective connection </a:t>
            </a:r>
            <a:r>
              <a:rPr lang="en-US" altLang="zh-CN" dirty="0"/>
              <a:t>of compulsory and secondary education</a:t>
            </a:r>
            <a:r>
              <a:rPr lang="en-US" altLang="zh-CN" dirty="0" smtClean="0"/>
              <a:t>?</a:t>
            </a:r>
          </a:p>
          <a:p>
            <a:pPr marL="285750" indent="-285750">
              <a:buFont typeface="Arial" panose="020B0604020202020204" pitchFamily="34" charset="0"/>
              <a:buChar char="•"/>
            </a:pPr>
            <a:r>
              <a:rPr lang="en-US" altLang="zh-CN" dirty="0" smtClean="0"/>
              <a:t>How </a:t>
            </a:r>
            <a:r>
              <a:rPr lang="en-US" altLang="zh-CN" dirty="0"/>
              <a:t>to</a:t>
            </a:r>
            <a:r>
              <a:rPr lang="en-US" altLang="zh-CN" b="1" dirty="0"/>
              <a:t> assess </a:t>
            </a:r>
            <a:r>
              <a:rPr lang="en-US" altLang="zh-CN" dirty="0"/>
              <a:t>the development of CT?</a:t>
            </a:r>
            <a:endParaRPr lang="en-US" altLang="zh-CN" dirty="0" smtClean="0"/>
          </a:p>
          <a:p>
            <a:endParaRPr lang="zh-CN" altLang="en-US" dirty="0"/>
          </a:p>
        </p:txBody>
      </p:sp>
      <p:sp>
        <p:nvSpPr>
          <p:cNvPr id="3" name="文本框 2"/>
          <p:cNvSpPr txBox="1"/>
          <p:nvPr/>
        </p:nvSpPr>
        <p:spPr>
          <a:xfrm>
            <a:off x="1438222" y="4963879"/>
            <a:ext cx="10104369" cy="1477328"/>
          </a:xfrm>
          <a:prstGeom prst="rect">
            <a:avLst/>
          </a:prstGeom>
          <a:noFill/>
        </p:spPr>
        <p:txBody>
          <a:bodyPr wrap="square" rtlCol="0">
            <a:spAutoFit/>
          </a:bodyPr>
          <a:lstStyle/>
          <a:p>
            <a:r>
              <a:rPr lang="en-US" altLang="zh-CN" dirty="0"/>
              <a:t>high school students have the option of taking electives in technology or, in some places, taking the </a:t>
            </a:r>
            <a:r>
              <a:rPr lang="en-US" altLang="zh-CN" b="1" dirty="0"/>
              <a:t>Advanced Placement Computer Science course </a:t>
            </a:r>
            <a:r>
              <a:rPr lang="en-US" altLang="zh-CN" dirty="0"/>
              <a:t>which is currently a Java programming </a:t>
            </a:r>
            <a:r>
              <a:rPr lang="en-US" altLang="zh-CN" dirty="0" smtClean="0"/>
              <a:t>class</a:t>
            </a:r>
            <a:r>
              <a:rPr lang="zh-CN" altLang="en-US" dirty="0" smtClean="0"/>
              <a:t>；</a:t>
            </a:r>
            <a:endParaRPr lang="en-US" altLang="zh-CN" dirty="0" smtClean="0"/>
          </a:p>
          <a:p>
            <a:r>
              <a:rPr lang="en-US" altLang="zh-CN" dirty="0"/>
              <a:t>teaching tools </a:t>
            </a:r>
            <a:r>
              <a:rPr lang="zh-CN" altLang="en-US" dirty="0" smtClean="0"/>
              <a:t>：</a:t>
            </a:r>
            <a:r>
              <a:rPr lang="en-US" altLang="zh-CN" b="1" dirty="0"/>
              <a:t>Alice, </a:t>
            </a:r>
            <a:r>
              <a:rPr lang="en-US" altLang="zh-CN" b="1" dirty="0" err="1"/>
              <a:t>AgentSheet</a:t>
            </a:r>
            <a:r>
              <a:rPr lang="en-US" altLang="zh-CN" b="1" dirty="0"/>
              <a:t>, </a:t>
            </a:r>
            <a:r>
              <a:rPr lang="en-US" altLang="zh-CN" b="1" dirty="0" err="1"/>
              <a:t>Blockly</a:t>
            </a:r>
            <a:r>
              <a:rPr lang="en-US" altLang="zh-CN" b="1" dirty="0"/>
              <a:t>, Kodu and </a:t>
            </a:r>
            <a:r>
              <a:rPr lang="en-US" altLang="zh-CN" b="1" dirty="0" smtClean="0"/>
              <a:t>Scratch</a:t>
            </a:r>
            <a:r>
              <a:rPr lang="zh-CN" altLang="en-US" dirty="0" smtClean="0"/>
              <a:t>；</a:t>
            </a:r>
            <a:endParaRPr lang="en-US" altLang="zh-CN" dirty="0" smtClean="0"/>
          </a:p>
          <a:p>
            <a:r>
              <a:rPr lang="en-US" altLang="zh-CN" b="1" dirty="0"/>
              <a:t>Teachers</a:t>
            </a:r>
            <a:r>
              <a:rPr lang="en-US" altLang="zh-CN" dirty="0"/>
              <a:t> </a:t>
            </a:r>
            <a:r>
              <a:rPr lang="en-US" altLang="zh-CN" dirty="0" smtClean="0"/>
              <a:t>--primary </a:t>
            </a:r>
            <a:r>
              <a:rPr lang="en-US" altLang="zh-CN" dirty="0"/>
              <a:t>teacher certification in some discipline other than computer science and then meet additional requirements </a:t>
            </a:r>
            <a:r>
              <a:rPr lang="en-US" altLang="zh-CN" b="1" dirty="0"/>
              <a:t>to receive a supplemental computer science endorsement </a:t>
            </a:r>
            <a:endParaRPr lang="en-US" altLang="zh-CN" b="1" dirty="0" smtClean="0"/>
          </a:p>
        </p:txBody>
      </p:sp>
    </p:spTree>
    <p:extLst>
      <p:ext uri="{BB962C8B-B14F-4D97-AF65-F5344CB8AC3E}">
        <p14:creationId xmlns:p14="http://schemas.microsoft.com/office/powerpoint/2010/main" val="4121610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2891754"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England</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4" name="Oval 9"/>
          <p:cNvSpPr>
            <a:spLocks noChangeArrowheads="1"/>
          </p:cNvSpPr>
          <p:nvPr/>
        </p:nvSpPr>
        <p:spPr bwMode="auto">
          <a:xfrm>
            <a:off x="756384" y="1702277"/>
            <a:ext cx="723900" cy="723900"/>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5" name="Oval 10"/>
          <p:cNvSpPr>
            <a:spLocks noChangeArrowheads="1"/>
          </p:cNvSpPr>
          <p:nvPr/>
        </p:nvSpPr>
        <p:spPr bwMode="auto">
          <a:xfrm>
            <a:off x="741087" y="4082412"/>
            <a:ext cx="719138" cy="723900"/>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6" name="Oval 11"/>
          <p:cNvSpPr>
            <a:spLocks noChangeArrowheads="1"/>
          </p:cNvSpPr>
          <p:nvPr/>
        </p:nvSpPr>
        <p:spPr bwMode="auto">
          <a:xfrm>
            <a:off x="6528376" y="1571092"/>
            <a:ext cx="723900" cy="723900"/>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7" name="Oval 12"/>
          <p:cNvSpPr>
            <a:spLocks noChangeArrowheads="1"/>
          </p:cNvSpPr>
          <p:nvPr/>
        </p:nvSpPr>
        <p:spPr bwMode="auto">
          <a:xfrm>
            <a:off x="6547618" y="3966567"/>
            <a:ext cx="719138" cy="723900"/>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8" name="TextBox 39"/>
          <p:cNvSpPr txBox="1"/>
          <p:nvPr/>
        </p:nvSpPr>
        <p:spPr>
          <a:xfrm>
            <a:off x="1505037" y="1561559"/>
            <a:ext cx="1469633" cy="371064"/>
          </a:xfrm>
          <a:prstGeom prst="rect">
            <a:avLst/>
          </a:prstGeom>
          <a:noFill/>
        </p:spPr>
        <p:txBody>
          <a:bodyPr wrap="none" tIns="0" bIns="0" rtlCol="0" anchor="t">
            <a:spAutoFit/>
          </a:bodyPr>
          <a:lstStyle/>
          <a:p>
            <a:pPr>
              <a:lnSpc>
                <a:spcPct val="150000"/>
              </a:lnSpc>
            </a:pPr>
            <a:r>
              <a:rPr lang="en-US" altLang="zh-CN" dirty="0"/>
              <a:t>October 2012</a:t>
            </a:r>
            <a:endParaRPr lang="zh-CN" altLang="en-US" sz="14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19" name="TextBox 40"/>
          <p:cNvSpPr txBox="1"/>
          <p:nvPr/>
        </p:nvSpPr>
        <p:spPr>
          <a:xfrm>
            <a:off x="1511718" y="1928430"/>
            <a:ext cx="4807908" cy="1172629"/>
          </a:xfrm>
          <a:prstGeom prst="rect">
            <a:avLst/>
          </a:prstGeom>
          <a:noFill/>
        </p:spPr>
        <p:txBody>
          <a:bodyPr wrap="square" rtlCol="0">
            <a:spAutoFit/>
          </a:bodyPr>
          <a:lstStyle/>
          <a:p>
            <a:pPr algn="just">
              <a:lnSpc>
                <a:spcPct val="130000"/>
              </a:lnSpc>
            </a:pPr>
            <a:r>
              <a:rPr lang="en-US" altLang="zh-CN" dirty="0"/>
              <a:t> the government sets out plans to boost the teaching of computer science, supported by industry experts such as Microsoft, Facebook, BT </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26" name="TextBox 45"/>
          <p:cNvSpPr txBox="1"/>
          <p:nvPr/>
        </p:nvSpPr>
        <p:spPr>
          <a:xfrm>
            <a:off x="7414204" y="3959582"/>
            <a:ext cx="3123163" cy="371064"/>
          </a:xfrm>
          <a:prstGeom prst="rect">
            <a:avLst/>
          </a:prstGeom>
          <a:noFill/>
        </p:spPr>
        <p:txBody>
          <a:bodyPr wrap="none" tIns="0" bIns="0" rtlCol="0" anchor="t">
            <a:spAutoFit/>
          </a:bodyPr>
          <a:lstStyle/>
          <a:p>
            <a:pPr>
              <a:lnSpc>
                <a:spcPct val="150000"/>
              </a:lnSpc>
            </a:pPr>
            <a:r>
              <a:rPr lang="en-US" altLang="zh-CN" dirty="0"/>
              <a:t>main </a:t>
            </a:r>
            <a:r>
              <a:rPr lang="en-US" altLang="zh-CN" dirty="0" smtClean="0"/>
              <a:t>aims of computing course</a:t>
            </a:r>
            <a:endParaRPr lang="zh-CN" altLang="en-US" sz="14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30" name="TextBox 46"/>
          <p:cNvSpPr txBox="1"/>
          <p:nvPr/>
        </p:nvSpPr>
        <p:spPr>
          <a:xfrm>
            <a:off x="7414203" y="4333843"/>
            <a:ext cx="4583353" cy="2583912"/>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t>understand and apply the fundamental principles and concepts of computer </a:t>
            </a:r>
            <a:r>
              <a:rPr lang="en-US" altLang="zh-CN" dirty="0" smtClean="0"/>
              <a:t>science</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endParaRPr lang="en-US" altLang="zh-CN" sz="1000" dirty="0" smtClean="0">
              <a:solidFill>
                <a:schemeClr val="tx1">
                  <a:lumMod val="65000"/>
                  <a:lumOff val="35000"/>
                </a:schemeClr>
              </a:solidFill>
              <a:latin typeface="Bebas" pitchFamily="2" charset="0"/>
              <a:ea typeface="微软雅黑" panose="020B0503020204020204" charset="-122"/>
              <a:sym typeface="Bebas" pitchFamily="2" charset="0"/>
            </a:endParaRPr>
          </a:p>
          <a:p>
            <a:pPr marL="285750" indent="-285750">
              <a:lnSpc>
                <a:spcPct val="130000"/>
              </a:lnSpc>
              <a:buFont typeface="Arial" panose="020B0604020202020204" pitchFamily="34" charset="0"/>
              <a:buChar char="•"/>
            </a:pPr>
            <a:r>
              <a:rPr lang="en-US" altLang="zh-CN" dirty="0"/>
              <a:t> analyze problems in computational </a:t>
            </a:r>
            <a:r>
              <a:rPr lang="en-US" altLang="zh-CN" dirty="0" smtClean="0"/>
              <a:t>terms</a:t>
            </a:r>
            <a:r>
              <a:rPr lang="en-US" altLang="zh-CN" sz="1000" dirty="0" smtClean="0">
                <a:solidFill>
                  <a:schemeClr val="tx1">
                    <a:lumMod val="65000"/>
                    <a:lumOff val="35000"/>
                  </a:schemeClr>
                </a:solidFill>
                <a:latin typeface="Bebas" pitchFamily="2" charset="0"/>
                <a:ea typeface="微软雅黑" panose="020B0503020204020204" charset="-122"/>
                <a:sym typeface="Bebas" pitchFamily="2" charset="0"/>
              </a:rPr>
              <a:t>;;</a:t>
            </a:r>
          </a:p>
          <a:p>
            <a:pPr marL="285750" indent="-285750">
              <a:lnSpc>
                <a:spcPct val="130000"/>
              </a:lnSpc>
              <a:buFont typeface="Arial" panose="020B0604020202020204" pitchFamily="34" charset="0"/>
              <a:buChar char="•"/>
            </a:pPr>
            <a:r>
              <a:rPr lang="en-US" altLang="zh-CN" dirty="0"/>
              <a:t>evaluate and apply information </a:t>
            </a:r>
            <a:r>
              <a:rPr lang="en-US" altLang="zh-CN" dirty="0" smtClean="0"/>
              <a:t>technology;</a:t>
            </a:r>
          </a:p>
          <a:p>
            <a:pPr marL="285750" indent="-285750">
              <a:lnSpc>
                <a:spcPct val="130000"/>
              </a:lnSpc>
              <a:buFont typeface="Arial" panose="020B0604020202020204" pitchFamily="34" charset="0"/>
              <a:buChar char="•"/>
            </a:pPr>
            <a:r>
              <a:rPr lang="en-US" altLang="zh-CN" dirty="0"/>
              <a:t> responsible, competent, confident and creative users of </a:t>
            </a:r>
            <a:r>
              <a:rPr lang="en-US" altLang="zh-CN" dirty="0" smtClean="0"/>
              <a:t>ICT</a:t>
            </a:r>
          </a:p>
        </p:txBody>
      </p:sp>
      <p:sp>
        <p:nvSpPr>
          <p:cNvPr id="31" name="Freeform 7"/>
          <p:cNvSpPr>
            <a:spLocks noEditPoints="1"/>
          </p:cNvSpPr>
          <p:nvPr/>
        </p:nvSpPr>
        <p:spPr bwMode="auto">
          <a:xfrm>
            <a:off x="6707324" y="1792343"/>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EFE"/>
          </a:solidFill>
          <a:ln>
            <a:noFill/>
          </a:ln>
        </p:spPr>
        <p:txBody>
          <a:bodyPr vert="horz" wrap="square" lIns="91440" tIns="45720" rIns="91440" bIns="45720" numCol="1" anchor="t" anchorCtr="0" compatLnSpc="1"/>
          <a:lstStyle/>
          <a:p>
            <a:endParaRPr lang="zh-CN" altLang="en-US" dirty="0">
              <a:latin typeface="Bebas" pitchFamily="2" charset="0"/>
              <a:ea typeface="微软雅黑" panose="020B0503020204020204" charset="-122"/>
              <a:sym typeface="Bebas" pitchFamily="2" charset="0"/>
            </a:endParaRPr>
          </a:p>
        </p:txBody>
      </p:sp>
      <p:sp>
        <p:nvSpPr>
          <p:cNvPr id="32" name="Freeform 9"/>
          <p:cNvSpPr>
            <a:spLocks noEditPoints="1"/>
          </p:cNvSpPr>
          <p:nvPr/>
        </p:nvSpPr>
        <p:spPr bwMode="auto">
          <a:xfrm>
            <a:off x="943072" y="4261359"/>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3" name="Freeform 11"/>
          <p:cNvSpPr>
            <a:spLocks noEditPoints="1"/>
          </p:cNvSpPr>
          <p:nvPr/>
        </p:nvSpPr>
        <p:spPr bwMode="auto">
          <a:xfrm>
            <a:off x="985326" y="1822796"/>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4" name="Freeform 19"/>
          <p:cNvSpPr>
            <a:spLocks noEditPoints="1"/>
          </p:cNvSpPr>
          <p:nvPr/>
        </p:nvSpPr>
        <p:spPr bwMode="auto">
          <a:xfrm>
            <a:off x="6724185" y="4170395"/>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5" name="TextBox 39"/>
          <p:cNvSpPr txBox="1"/>
          <p:nvPr/>
        </p:nvSpPr>
        <p:spPr>
          <a:xfrm>
            <a:off x="7325596" y="1648782"/>
            <a:ext cx="1543371" cy="371064"/>
          </a:xfrm>
          <a:prstGeom prst="rect">
            <a:avLst/>
          </a:prstGeom>
          <a:noFill/>
        </p:spPr>
        <p:txBody>
          <a:bodyPr wrap="none" tIns="0" bIns="0" rtlCol="0" anchor="t">
            <a:spAutoFit/>
          </a:bodyPr>
          <a:lstStyle/>
          <a:p>
            <a:pPr>
              <a:lnSpc>
                <a:spcPct val="150000"/>
              </a:lnSpc>
            </a:pPr>
            <a:r>
              <a:rPr lang="en-US" altLang="zh-CN" dirty="0"/>
              <a:t>February 2013</a:t>
            </a:r>
            <a:endParaRPr lang="zh-CN" altLang="en-US" sz="14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36" name="TextBox 40"/>
          <p:cNvSpPr txBox="1"/>
          <p:nvPr/>
        </p:nvSpPr>
        <p:spPr>
          <a:xfrm>
            <a:off x="1505037" y="4627365"/>
            <a:ext cx="4807908" cy="812530"/>
          </a:xfrm>
          <a:prstGeom prst="rect">
            <a:avLst/>
          </a:prstGeom>
          <a:noFill/>
        </p:spPr>
        <p:txBody>
          <a:bodyPr wrap="square" rtlCol="0">
            <a:spAutoFit/>
          </a:bodyPr>
          <a:lstStyle/>
          <a:p>
            <a:pPr algn="just">
              <a:lnSpc>
                <a:spcPct val="130000"/>
              </a:lnSpc>
            </a:pPr>
            <a:r>
              <a:rPr lang="en-US" altLang="zh-CN" dirty="0"/>
              <a:t>the government announced that it was included in the </a:t>
            </a:r>
            <a:r>
              <a:rPr lang="en-US" altLang="zh-CN" dirty="0" err="1"/>
              <a:t>EBacc</a:t>
            </a:r>
            <a:r>
              <a:rPr lang="en-US" altLang="zh-CN" dirty="0"/>
              <a:t> </a:t>
            </a:r>
            <a:r>
              <a:rPr lang="en-US" altLang="zh-CN" dirty="0" smtClean="0"/>
              <a:t>exam</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38" name="TextBox 39"/>
          <p:cNvSpPr txBox="1"/>
          <p:nvPr/>
        </p:nvSpPr>
        <p:spPr>
          <a:xfrm>
            <a:off x="1560011" y="4202558"/>
            <a:ext cx="1307922" cy="371064"/>
          </a:xfrm>
          <a:prstGeom prst="rect">
            <a:avLst/>
          </a:prstGeom>
          <a:noFill/>
        </p:spPr>
        <p:txBody>
          <a:bodyPr wrap="none" tIns="0" bIns="0" rtlCol="0" anchor="t">
            <a:spAutoFit/>
          </a:bodyPr>
          <a:lstStyle/>
          <a:p>
            <a:pPr>
              <a:lnSpc>
                <a:spcPct val="150000"/>
              </a:lnSpc>
            </a:pPr>
            <a:r>
              <a:rPr lang="en-US" altLang="zh-CN" dirty="0" err="1" smtClean="0"/>
              <a:t>Janary</a:t>
            </a:r>
            <a:r>
              <a:rPr lang="en-US" altLang="zh-CN" dirty="0" smtClean="0"/>
              <a:t> 2013</a:t>
            </a:r>
            <a:endParaRPr lang="zh-CN" altLang="en-US" sz="1400" b="1"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39" name="TextBox 40"/>
          <p:cNvSpPr txBox="1"/>
          <p:nvPr/>
        </p:nvSpPr>
        <p:spPr>
          <a:xfrm>
            <a:off x="7325596" y="2148480"/>
            <a:ext cx="4807908" cy="1172629"/>
          </a:xfrm>
          <a:prstGeom prst="rect">
            <a:avLst/>
          </a:prstGeom>
          <a:noFill/>
        </p:spPr>
        <p:txBody>
          <a:bodyPr wrap="square" rtlCol="0">
            <a:spAutoFit/>
          </a:bodyPr>
          <a:lstStyle/>
          <a:p>
            <a:pPr algn="just">
              <a:lnSpc>
                <a:spcPct val="130000"/>
              </a:lnSpc>
            </a:pPr>
            <a:r>
              <a:rPr lang="en-US" altLang="zh-CN" dirty="0" smtClean="0"/>
              <a:t>the </a:t>
            </a:r>
            <a:r>
              <a:rPr lang="en-US" altLang="zh-CN" dirty="0"/>
              <a:t>Ministry of Education announced that the new curriculum, </a:t>
            </a:r>
            <a:r>
              <a:rPr lang="en-US" altLang="zh-CN" dirty="0" smtClean="0"/>
              <a:t>computing;</a:t>
            </a:r>
            <a:endParaRPr lang="en-US" altLang="zh-CN" dirty="0" smtClean="0"/>
          </a:p>
          <a:p>
            <a:pPr algn="just">
              <a:lnSpc>
                <a:spcPct val="130000"/>
              </a:lnSpc>
            </a:pPr>
            <a:r>
              <a:rPr lang="en-US" altLang="zh-CN" dirty="0" smtClean="0"/>
              <a:t>develop </a:t>
            </a:r>
            <a:r>
              <a:rPr lang="en-US" altLang="zh-CN" dirty="0"/>
              <a:t>computational thinking </a:t>
            </a: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Tree>
    <p:extLst>
      <p:ext uri="{BB962C8B-B14F-4D97-AF65-F5344CB8AC3E}">
        <p14:creationId xmlns:p14="http://schemas.microsoft.com/office/powerpoint/2010/main" val="27101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69231" y="450795"/>
            <a:ext cx="3345605" cy="748988"/>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165" fontAlgn="base">
              <a:spcBef>
                <a:spcPct val="0"/>
              </a:spcBef>
              <a:spcAft>
                <a:spcPct val="0"/>
              </a:spcAft>
            </a:pPr>
            <a:r>
              <a:rPr lang="en-US" altLang="zh-CN" sz="4265" dirty="0">
                <a:solidFill>
                  <a:srgbClr val="124062"/>
                </a:solidFill>
                <a:latin typeface="+mj-lt"/>
                <a:ea typeface="+mn-ea"/>
                <a:sym typeface="Calibri" panose="020F0502020204030204" pitchFamily="34" charset="0"/>
              </a:rPr>
              <a:t>CONTENTS</a:t>
            </a:r>
            <a:endParaRPr lang="en-US" altLang="zh-CN" sz="3735" dirty="0">
              <a:solidFill>
                <a:srgbClr val="124062"/>
              </a:solidFill>
              <a:latin typeface="+mj-lt"/>
              <a:ea typeface="+mn-ea"/>
              <a:sym typeface="Calibri" panose="020F0502020204030204" pitchFamily="34" charset="0"/>
            </a:endParaRPr>
          </a:p>
        </p:txBody>
      </p:sp>
      <p:cxnSp>
        <p:nvCxnSpPr>
          <p:cNvPr id="4" name="直接连接符 3"/>
          <p:cNvCxnSpPr/>
          <p:nvPr/>
        </p:nvCxnSpPr>
        <p:spPr>
          <a:xfrm>
            <a:off x="325865" y="1219345"/>
            <a:ext cx="421359" cy="0"/>
          </a:xfrm>
          <a:prstGeom prst="line">
            <a:avLst/>
          </a:prstGeom>
          <a:ln w="28575">
            <a:solidFill>
              <a:srgbClr val="537285"/>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35238" y="2206761"/>
            <a:ext cx="624189" cy="736484"/>
            <a:chOff x="2521038" y="2206761"/>
            <a:chExt cx="624189" cy="736484"/>
          </a:xfrm>
        </p:grpSpPr>
        <p:sp>
          <p:nvSpPr>
            <p:cNvPr id="21" name="任意多边形 20"/>
            <p:cNvSpPr/>
            <p:nvPr/>
          </p:nvSpPr>
          <p:spPr>
            <a:xfrm>
              <a:off x="2521038" y="2206761"/>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2" name="矩形 21"/>
            <p:cNvSpPr/>
            <p:nvPr/>
          </p:nvSpPr>
          <p:spPr>
            <a:xfrm>
              <a:off x="2548803" y="2342077"/>
              <a:ext cx="566181" cy="502765"/>
            </a:xfrm>
            <a:prstGeom prst="rect">
              <a:avLst/>
            </a:prstGeom>
          </p:spPr>
          <p:txBody>
            <a:bodyPr wrap="none">
              <a:spAutoFit/>
            </a:bodyPr>
            <a:lstStyle/>
            <a:p>
              <a:pPr algn="ctr"/>
              <a:r>
                <a:rPr lang="en-US" altLang="zh-CN" sz="2665" b="1" dirty="0">
                  <a:solidFill>
                    <a:srgbClr val="124062"/>
                  </a:solidFill>
                  <a:latin typeface="Arial" panose="020B0604020202020204"/>
                  <a:ea typeface="微软雅黑" panose="020B0503020204020204" charset="-122"/>
                  <a:sym typeface="Calibri" panose="020F0502020204030204" pitchFamily="34" charset="0"/>
                </a:rPr>
                <a:t>01</a:t>
              </a:r>
              <a:endParaRPr lang="zh-CN" altLang="en-US" sz="2400" b="1" dirty="0">
                <a:solidFill>
                  <a:srgbClr val="124062"/>
                </a:solidFill>
              </a:endParaRPr>
            </a:p>
          </p:txBody>
        </p:sp>
      </p:grpSp>
      <p:grpSp>
        <p:nvGrpSpPr>
          <p:cNvPr id="5" name="组合 4"/>
          <p:cNvGrpSpPr/>
          <p:nvPr/>
        </p:nvGrpSpPr>
        <p:grpSpPr>
          <a:xfrm>
            <a:off x="1817951" y="5406695"/>
            <a:ext cx="624189" cy="736484"/>
            <a:chOff x="2503751" y="5406695"/>
            <a:chExt cx="624189" cy="736484"/>
          </a:xfrm>
        </p:grpSpPr>
        <p:sp>
          <p:nvSpPr>
            <p:cNvPr id="24" name="任意多边形 23"/>
            <p:cNvSpPr/>
            <p:nvPr/>
          </p:nvSpPr>
          <p:spPr>
            <a:xfrm>
              <a:off x="2503751" y="5406695"/>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5" name="矩形 24"/>
            <p:cNvSpPr/>
            <p:nvPr/>
          </p:nvSpPr>
          <p:spPr>
            <a:xfrm>
              <a:off x="2531516" y="5542011"/>
              <a:ext cx="566181" cy="502765"/>
            </a:xfrm>
            <a:prstGeom prst="rect">
              <a:avLst/>
            </a:prstGeom>
          </p:spPr>
          <p:txBody>
            <a:bodyPr wrap="none">
              <a:spAutoFit/>
            </a:bodyPr>
            <a:lstStyle/>
            <a:p>
              <a:pPr algn="ctr"/>
              <a:r>
                <a:rPr lang="en-US" altLang="zh-CN" sz="2665" b="1" dirty="0" smtClean="0">
                  <a:solidFill>
                    <a:srgbClr val="124062"/>
                  </a:solidFill>
                  <a:latin typeface="Arial" panose="020B0604020202020204"/>
                  <a:ea typeface="微软雅黑" panose="020B0503020204020204" charset="-122"/>
                  <a:sym typeface="Calibri" panose="020F0502020204030204" pitchFamily="34" charset="0"/>
                </a:rPr>
                <a:t>03</a:t>
              </a:r>
              <a:endParaRPr lang="zh-CN" altLang="en-US" sz="2400" b="1" dirty="0">
                <a:solidFill>
                  <a:srgbClr val="124062"/>
                </a:solidFill>
              </a:endParaRPr>
            </a:p>
          </p:txBody>
        </p:sp>
      </p:grpSp>
      <p:grpSp>
        <p:nvGrpSpPr>
          <p:cNvPr id="3" name="组合 2"/>
          <p:cNvGrpSpPr/>
          <p:nvPr/>
        </p:nvGrpSpPr>
        <p:grpSpPr>
          <a:xfrm>
            <a:off x="1835238" y="3806728"/>
            <a:ext cx="624189" cy="736484"/>
            <a:chOff x="2521038" y="3806728"/>
            <a:chExt cx="624189" cy="736484"/>
          </a:xfrm>
        </p:grpSpPr>
        <p:sp>
          <p:nvSpPr>
            <p:cNvPr id="27" name="任意多边形 26"/>
            <p:cNvSpPr/>
            <p:nvPr/>
          </p:nvSpPr>
          <p:spPr>
            <a:xfrm>
              <a:off x="2521038" y="3806728"/>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矩形 28"/>
            <p:cNvSpPr/>
            <p:nvPr/>
          </p:nvSpPr>
          <p:spPr>
            <a:xfrm>
              <a:off x="2548803" y="3942044"/>
              <a:ext cx="566181" cy="502765"/>
            </a:xfrm>
            <a:prstGeom prst="rect">
              <a:avLst/>
            </a:prstGeom>
          </p:spPr>
          <p:txBody>
            <a:bodyPr wrap="none">
              <a:spAutoFit/>
            </a:bodyPr>
            <a:lstStyle/>
            <a:p>
              <a:pPr algn="ctr"/>
              <a:r>
                <a:rPr lang="en-US" altLang="zh-CN" sz="2665" b="1" dirty="0" smtClean="0">
                  <a:solidFill>
                    <a:srgbClr val="124062"/>
                  </a:solidFill>
                  <a:latin typeface="Arial" panose="020B0604020202020204"/>
                  <a:ea typeface="微软雅黑" panose="020B0503020204020204" charset="-122"/>
                  <a:sym typeface="Calibri" panose="020F0502020204030204" pitchFamily="34" charset="0"/>
                </a:rPr>
                <a:t>02</a:t>
              </a:r>
              <a:endParaRPr lang="zh-CN" altLang="en-US" sz="2400" b="1" dirty="0">
                <a:solidFill>
                  <a:srgbClr val="124062"/>
                </a:solidFill>
              </a:endParaRPr>
            </a:p>
          </p:txBody>
        </p:sp>
      </p:grpSp>
      <p:grpSp>
        <p:nvGrpSpPr>
          <p:cNvPr id="6" name="组合 5"/>
          <p:cNvGrpSpPr/>
          <p:nvPr/>
        </p:nvGrpSpPr>
        <p:grpSpPr>
          <a:xfrm>
            <a:off x="6867349" y="2248210"/>
            <a:ext cx="624189" cy="736484"/>
            <a:chOff x="6854649" y="2984810"/>
            <a:chExt cx="624189" cy="736484"/>
          </a:xfrm>
        </p:grpSpPr>
        <p:sp>
          <p:nvSpPr>
            <p:cNvPr id="31" name="任意多边形 30"/>
            <p:cNvSpPr/>
            <p:nvPr/>
          </p:nvSpPr>
          <p:spPr>
            <a:xfrm>
              <a:off x="6854649" y="2984810"/>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32" name="矩形 31"/>
            <p:cNvSpPr/>
            <p:nvPr/>
          </p:nvSpPr>
          <p:spPr>
            <a:xfrm>
              <a:off x="6882414" y="3120126"/>
              <a:ext cx="566181" cy="502765"/>
            </a:xfrm>
            <a:prstGeom prst="rect">
              <a:avLst/>
            </a:prstGeom>
          </p:spPr>
          <p:txBody>
            <a:bodyPr wrap="square">
              <a:spAutoFit/>
            </a:bodyPr>
            <a:lstStyle/>
            <a:p>
              <a:pPr algn="ctr"/>
              <a:r>
                <a:rPr lang="en-US" altLang="zh-CN" sz="2665" b="1" dirty="0">
                  <a:solidFill>
                    <a:srgbClr val="124062"/>
                  </a:solidFill>
                  <a:latin typeface="Arial" panose="020B0604020202020204"/>
                  <a:ea typeface="微软雅黑" panose="020B0503020204020204" charset="-122"/>
                  <a:sym typeface="Calibri" panose="020F0502020204030204" pitchFamily="34" charset="0"/>
                </a:rPr>
                <a:t>04</a:t>
              </a:r>
              <a:endParaRPr lang="zh-CN" altLang="en-US" sz="2400" b="1" dirty="0">
                <a:solidFill>
                  <a:srgbClr val="124062"/>
                </a:solidFill>
              </a:endParaRPr>
            </a:p>
          </p:txBody>
        </p:sp>
      </p:grpSp>
      <p:cxnSp>
        <p:nvCxnSpPr>
          <p:cNvPr id="41" name="直接连接符 40"/>
          <p:cNvCxnSpPr/>
          <p:nvPr/>
        </p:nvCxnSpPr>
        <p:spPr>
          <a:xfrm flipV="1">
            <a:off x="8663296" y="547216"/>
            <a:ext cx="2699901" cy="1393271"/>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9060299" y="61571"/>
            <a:ext cx="2699901" cy="1393271"/>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0226984" y="239377"/>
            <a:ext cx="2699901" cy="1393271"/>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0623987" y="-246268"/>
            <a:ext cx="2699901" cy="1393271"/>
          </a:xfrm>
          <a:prstGeom prst="line">
            <a:avLst/>
          </a:prstGeom>
          <a:ln w="3175">
            <a:gradFill>
              <a:gsLst>
                <a:gs pos="0">
                  <a:srgbClr val="FCF873">
                    <a:alpha val="50000"/>
                  </a:srgbClr>
                </a:gs>
                <a:gs pos="100000">
                  <a:srgbClr val="DCAA1F">
                    <a:alpha val="5000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854649" y="3911677"/>
            <a:ext cx="624189" cy="736484"/>
            <a:chOff x="6854649" y="4584777"/>
            <a:chExt cx="624189" cy="736484"/>
          </a:xfrm>
        </p:grpSpPr>
        <p:sp>
          <p:nvSpPr>
            <p:cNvPr id="45" name="任意多边形 44"/>
            <p:cNvSpPr/>
            <p:nvPr/>
          </p:nvSpPr>
          <p:spPr>
            <a:xfrm>
              <a:off x="6854649" y="4584777"/>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46" name="矩形 45"/>
            <p:cNvSpPr/>
            <p:nvPr/>
          </p:nvSpPr>
          <p:spPr>
            <a:xfrm>
              <a:off x="6882414" y="4720093"/>
              <a:ext cx="566181" cy="502765"/>
            </a:xfrm>
            <a:prstGeom prst="rect">
              <a:avLst/>
            </a:prstGeom>
          </p:spPr>
          <p:txBody>
            <a:bodyPr wrap="none">
              <a:spAutoFit/>
            </a:bodyPr>
            <a:lstStyle/>
            <a:p>
              <a:pPr algn="ctr"/>
              <a:r>
                <a:rPr lang="en-US" altLang="zh-CN" sz="2665" b="1" dirty="0" smtClean="0">
                  <a:solidFill>
                    <a:srgbClr val="124062"/>
                  </a:solidFill>
                  <a:latin typeface="Arial" panose="020B0604020202020204"/>
                  <a:ea typeface="微软雅黑" panose="020B0503020204020204" charset="-122"/>
                  <a:sym typeface="Calibri" panose="020F0502020204030204" pitchFamily="34" charset="0"/>
                </a:rPr>
                <a:t>05</a:t>
              </a:r>
              <a:endParaRPr lang="zh-CN" altLang="en-US" sz="2400" b="1" dirty="0">
                <a:solidFill>
                  <a:srgbClr val="124062"/>
                </a:solidFill>
              </a:endParaRPr>
            </a:p>
          </p:txBody>
        </p:sp>
      </p:grpSp>
      <p:grpSp>
        <p:nvGrpSpPr>
          <p:cNvPr id="8" name="组合 7"/>
          <p:cNvGrpSpPr/>
          <p:nvPr/>
        </p:nvGrpSpPr>
        <p:grpSpPr>
          <a:xfrm>
            <a:off x="2707518" y="2401806"/>
            <a:ext cx="2388509" cy="600177"/>
            <a:chOff x="2707518" y="2401806"/>
            <a:chExt cx="2388509" cy="600177"/>
          </a:xfrm>
        </p:grpSpPr>
        <p:sp>
          <p:nvSpPr>
            <p:cNvPr id="47" name="TextBox 6"/>
            <p:cNvSpPr txBox="1">
              <a:spLocks noChangeArrowheads="1"/>
            </p:cNvSpPr>
            <p:nvPr/>
          </p:nvSpPr>
          <p:spPr bwMode="auto">
            <a:xfrm>
              <a:off x="2707518" y="2401806"/>
              <a:ext cx="238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en-US" altLang="zh-CN" sz="2400" dirty="0" smtClean="0">
                  <a:solidFill>
                    <a:srgbClr val="124062"/>
                  </a:solidFill>
                  <a:latin typeface="微软雅黑" panose="020B0503020204020204" charset="-122"/>
                  <a:ea typeface="微软雅黑" panose="020B0503020204020204" charset="-122"/>
                </a:rPr>
                <a:t>Introduction</a:t>
              </a:r>
              <a:endParaRPr lang="zh-CN" altLang="en-US" sz="2000" dirty="0">
                <a:solidFill>
                  <a:srgbClr val="124062"/>
                </a:solidFill>
                <a:latin typeface="微软雅黑" panose="020B0503020204020204" charset="-122"/>
                <a:ea typeface="微软雅黑" panose="020B0503020204020204" charset="-122"/>
              </a:endParaRPr>
            </a:p>
          </p:txBody>
        </p:sp>
        <p:sp>
          <p:nvSpPr>
            <p:cNvPr id="48" name="TextBox 7"/>
            <p:cNvSpPr txBox="1"/>
            <p:nvPr/>
          </p:nvSpPr>
          <p:spPr>
            <a:xfrm>
              <a:off x="3592885" y="2663429"/>
              <a:ext cx="184731" cy="338554"/>
            </a:xfrm>
            <a:prstGeom prst="rect">
              <a:avLst/>
            </a:prstGeom>
            <a:noFill/>
          </p:spPr>
          <p:txBody>
            <a:bodyPr wrap="none" rtlCol="0">
              <a:spAutoFit/>
            </a:bodyPr>
            <a:lstStyle/>
            <a:p>
              <a:pPr marL="0" lvl="1"/>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grpSp>
      <p:sp>
        <p:nvSpPr>
          <p:cNvPr id="49" name="TextBox 6"/>
          <p:cNvSpPr txBox="1">
            <a:spLocks noChangeArrowheads="1"/>
          </p:cNvSpPr>
          <p:nvPr/>
        </p:nvSpPr>
        <p:spPr bwMode="auto">
          <a:xfrm>
            <a:off x="2602285" y="3891060"/>
            <a:ext cx="40525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en-US" altLang="zh-CN" sz="2400" dirty="0" smtClean="0">
                <a:solidFill>
                  <a:srgbClr val="124062"/>
                </a:solidFill>
                <a:latin typeface="微软雅黑" panose="020B0503020204020204" charset="-122"/>
                <a:ea typeface="微软雅黑" panose="020B0503020204020204" charset="-122"/>
              </a:rPr>
              <a:t>Understanding </a:t>
            </a:r>
            <a:r>
              <a:rPr lang="en-US" altLang="zh-CN" sz="2400" dirty="0" err="1" smtClean="0">
                <a:solidFill>
                  <a:srgbClr val="124062"/>
                </a:solidFill>
                <a:latin typeface="微软雅黑" panose="020B0503020204020204" charset="-122"/>
                <a:ea typeface="微软雅黑" panose="020B0503020204020204" charset="-122"/>
              </a:rPr>
              <a:t>Computa</a:t>
            </a:r>
            <a:endParaRPr lang="en-US" altLang="zh-CN" sz="2400" dirty="0" smtClean="0">
              <a:solidFill>
                <a:srgbClr val="124062"/>
              </a:solidFill>
              <a:latin typeface="微软雅黑" panose="020B0503020204020204" charset="-122"/>
              <a:ea typeface="微软雅黑" panose="020B0503020204020204" charset="-122"/>
            </a:endParaRPr>
          </a:p>
          <a:p>
            <a:pPr marL="0" lvl="1"/>
            <a:r>
              <a:rPr lang="en-US" altLang="zh-CN" sz="2400" dirty="0" err="1">
                <a:solidFill>
                  <a:srgbClr val="124062"/>
                </a:solidFill>
                <a:latin typeface="微软雅黑" panose="020B0503020204020204" charset="-122"/>
                <a:ea typeface="微软雅黑" panose="020B0503020204020204" charset="-122"/>
              </a:rPr>
              <a:t>t</a:t>
            </a:r>
            <a:r>
              <a:rPr lang="en-US" altLang="zh-CN" sz="2400" dirty="0" err="1" smtClean="0">
                <a:solidFill>
                  <a:srgbClr val="124062"/>
                </a:solidFill>
                <a:latin typeface="微软雅黑" panose="020B0503020204020204" charset="-122"/>
                <a:ea typeface="微软雅黑" panose="020B0503020204020204" charset="-122"/>
              </a:rPr>
              <a:t>ional</a:t>
            </a:r>
            <a:r>
              <a:rPr lang="en-US" altLang="zh-CN" sz="2400" dirty="0" smtClean="0">
                <a:solidFill>
                  <a:srgbClr val="124062"/>
                </a:solidFill>
                <a:latin typeface="微软雅黑" panose="020B0503020204020204" charset="-122"/>
                <a:ea typeface="微软雅黑" panose="020B0503020204020204" charset="-122"/>
              </a:rPr>
              <a:t>  Thinking</a:t>
            </a:r>
            <a:endParaRPr lang="zh-CN" altLang="en-US" sz="2400" dirty="0">
              <a:solidFill>
                <a:srgbClr val="124062"/>
              </a:solidFill>
              <a:latin typeface="微软雅黑" panose="020B0503020204020204" charset="-122"/>
              <a:ea typeface="微软雅黑" panose="020B0503020204020204" charset="-122"/>
            </a:endParaRPr>
          </a:p>
        </p:txBody>
      </p:sp>
      <p:grpSp>
        <p:nvGrpSpPr>
          <p:cNvPr id="10" name="组合 9"/>
          <p:cNvGrpSpPr/>
          <p:nvPr/>
        </p:nvGrpSpPr>
        <p:grpSpPr>
          <a:xfrm>
            <a:off x="2579757" y="5555435"/>
            <a:ext cx="4662115" cy="830997"/>
            <a:chOff x="3592885" y="5406695"/>
            <a:chExt cx="2388509" cy="830997"/>
          </a:xfrm>
        </p:grpSpPr>
        <p:sp>
          <p:nvSpPr>
            <p:cNvPr id="51" name="TextBox 6"/>
            <p:cNvSpPr txBox="1">
              <a:spLocks noChangeArrowheads="1"/>
            </p:cNvSpPr>
            <p:nvPr/>
          </p:nvSpPr>
          <p:spPr bwMode="auto">
            <a:xfrm>
              <a:off x="3592885" y="5406695"/>
              <a:ext cx="23885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en-US" altLang="zh-CN" sz="2400" dirty="0" smtClean="0">
                  <a:solidFill>
                    <a:srgbClr val="124062"/>
                  </a:solidFill>
                  <a:latin typeface="微软雅黑" panose="020B0503020204020204" charset="-122"/>
                  <a:ea typeface="微软雅黑" panose="020B0503020204020204" charset="-122"/>
                </a:rPr>
                <a:t>Objectives and Relative </a:t>
              </a:r>
            </a:p>
            <a:p>
              <a:pPr marL="0" lvl="1"/>
              <a:r>
                <a:rPr lang="en-US" altLang="zh-CN" sz="2400" dirty="0" smtClean="0">
                  <a:solidFill>
                    <a:srgbClr val="124062"/>
                  </a:solidFill>
                  <a:latin typeface="微软雅黑" panose="020B0503020204020204" charset="-122"/>
                  <a:ea typeface="微软雅黑" panose="020B0503020204020204" charset="-122"/>
                </a:rPr>
                <a:t>Work</a:t>
              </a:r>
              <a:endParaRPr lang="zh-CN" altLang="en-US" sz="2400" dirty="0">
                <a:solidFill>
                  <a:srgbClr val="124062"/>
                </a:solidFill>
                <a:latin typeface="微软雅黑" panose="020B0503020204020204" charset="-122"/>
                <a:ea typeface="微软雅黑" panose="020B0503020204020204" charset="-122"/>
              </a:endParaRPr>
            </a:p>
          </p:txBody>
        </p:sp>
        <p:sp>
          <p:nvSpPr>
            <p:cNvPr id="52" name="TextBox 9"/>
            <p:cNvSpPr txBox="1"/>
            <p:nvPr/>
          </p:nvSpPr>
          <p:spPr>
            <a:xfrm>
              <a:off x="3592885" y="5875499"/>
              <a:ext cx="94642" cy="338554"/>
            </a:xfrm>
            <a:prstGeom prst="rect">
              <a:avLst/>
            </a:prstGeom>
            <a:noFill/>
          </p:spPr>
          <p:txBody>
            <a:bodyPr wrap="none" rtlCol="0">
              <a:spAutoFit/>
            </a:bodyPr>
            <a:lstStyle/>
            <a:p>
              <a:pPr marL="0" lvl="1"/>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grpSp>
      <p:sp>
        <p:nvSpPr>
          <p:cNvPr id="53" name="TextBox 40"/>
          <p:cNvSpPr txBox="1">
            <a:spLocks noChangeArrowheads="1"/>
          </p:cNvSpPr>
          <p:nvPr/>
        </p:nvSpPr>
        <p:spPr bwMode="auto">
          <a:xfrm>
            <a:off x="7813075" y="2384437"/>
            <a:ext cx="4099525" cy="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lvl="0" hangingPunct="0"/>
            <a:r>
              <a:rPr lang="en-US" altLang="zh-CN" sz="2400" dirty="0">
                <a:solidFill>
                  <a:srgbClr val="124062"/>
                </a:solidFill>
                <a:latin typeface="微软雅黑" panose="020B0503020204020204" charset="-122"/>
                <a:ea typeface="微软雅黑" panose="020B0503020204020204" charset="-122"/>
              </a:rPr>
              <a:t>Status of CT </a:t>
            </a:r>
            <a:r>
              <a:rPr lang="en-US" altLang="zh-CN" sz="2400" dirty="0" smtClean="0">
                <a:solidFill>
                  <a:srgbClr val="124062"/>
                </a:solidFill>
                <a:latin typeface="微软雅黑" panose="020B0503020204020204" charset="-122"/>
                <a:ea typeface="微软雅黑" panose="020B0503020204020204" charset="-122"/>
              </a:rPr>
              <a:t>In Education</a:t>
            </a:r>
            <a:endParaRPr lang="zh-CN" altLang="zh-CN" sz="2400" dirty="0">
              <a:solidFill>
                <a:srgbClr val="124062"/>
              </a:solidFill>
              <a:latin typeface="微软雅黑" panose="020B0503020204020204" charset="-122"/>
              <a:ea typeface="微软雅黑" panose="020B0503020204020204" charset="-122"/>
            </a:endParaRPr>
          </a:p>
          <a:p>
            <a:pPr marL="0" lvl="1"/>
            <a:endParaRPr lang="zh-CN" altLang="en-US" sz="2665" dirty="0">
              <a:solidFill>
                <a:srgbClr val="124062"/>
              </a:solidFill>
              <a:latin typeface="微软雅黑" panose="020B0503020204020204" charset="-122"/>
              <a:ea typeface="微软雅黑" panose="020B0503020204020204" charset="-122"/>
            </a:endParaRPr>
          </a:p>
        </p:txBody>
      </p:sp>
      <p:grpSp>
        <p:nvGrpSpPr>
          <p:cNvPr id="12" name="组合 11"/>
          <p:cNvGrpSpPr/>
          <p:nvPr/>
        </p:nvGrpSpPr>
        <p:grpSpPr>
          <a:xfrm>
            <a:off x="7821019" y="4085107"/>
            <a:ext cx="4540827" cy="1241109"/>
            <a:chOff x="7935319" y="4516907"/>
            <a:chExt cx="3824881" cy="1241109"/>
          </a:xfrm>
        </p:grpSpPr>
        <p:sp>
          <p:nvSpPr>
            <p:cNvPr id="55" name="TextBox 6"/>
            <p:cNvSpPr txBox="1">
              <a:spLocks noChangeArrowheads="1"/>
            </p:cNvSpPr>
            <p:nvPr/>
          </p:nvSpPr>
          <p:spPr bwMode="auto">
            <a:xfrm>
              <a:off x="7935319" y="4516907"/>
              <a:ext cx="3824881" cy="124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en-US" altLang="zh-CN" sz="2400" dirty="0">
                  <a:solidFill>
                    <a:srgbClr val="124062"/>
                  </a:solidFill>
                  <a:latin typeface="微软雅黑" panose="020B0503020204020204" charset="-122"/>
                  <a:ea typeface="微软雅黑" panose="020B0503020204020204" charset="-122"/>
                </a:rPr>
                <a:t>Summary </a:t>
              </a:r>
              <a:r>
                <a:rPr lang="en-US" altLang="zh-CN" sz="2400" dirty="0" smtClean="0">
                  <a:solidFill>
                    <a:srgbClr val="124062"/>
                  </a:solidFill>
                  <a:latin typeface="微软雅黑" panose="020B0503020204020204" charset="-122"/>
                  <a:ea typeface="微软雅黑" panose="020B0503020204020204" charset="-122"/>
                </a:rPr>
                <a:t>and Conclusions</a:t>
              </a:r>
              <a:endParaRPr lang="zh-CN" altLang="zh-CN" sz="2400" dirty="0">
                <a:solidFill>
                  <a:srgbClr val="124062"/>
                </a:solidFill>
                <a:latin typeface="微软雅黑" panose="020B0503020204020204" charset="-122"/>
                <a:ea typeface="微软雅黑" panose="020B0503020204020204" charset="-122"/>
              </a:endParaRPr>
            </a:p>
            <a:p>
              <a:endParaRPr lang="zh-CN" altLang="en-US" sz="2665" dirty="0">
                <a:solidFill>
                  <a:srgbClr val="124062"/>
                </a:solidFill>
                <a:latin typeface="微软雅黑" panose="020B0503020204020204" charset="-122"/>
                <a:ea typeface="微软雅黑" panose="020B0503020204020204" charset="-122"/>
              </a:endParaRPr>
            </a:p>
          </p:txBody>
        </p:sp>
        <p:sp>
          <p:nvSpPr>
            <p:cNvPr id="56" name="TextBox 10"/>
            <p:cNvSpPr txBox="1"/>
            <p:nvPr/>
          </p:nvSpPr>
          <p:spPr>
            <a:xfrm>
              <a:off x="7935319" y="5067412"/>
              <a:ext cx="230781" cy="461665"/>
            </a:xfrm>
            <a:prstGeom prst="rect">
              <a:avLst/>
            </a:prstGeom>
            <a:noFill/>
          </p:spPr>
          <p:txBody>
            <a:bodyPr wrap="square" rtlCol="0">
              <a:spAutoFit/>
            </a:bodyPr>
            <a:lstStyle/>
            <a:p>
              <a:pPr marL="0" lvl="1"/>
              <a:endParaRPr lang="zh-CN" altLang="en-US" sz="2400" dirty="0">
                <a:solidFill>
                  <a:srgbClr val="124062"/>
                </a:solidFill>
                <a:latin typeface="微软雅黑" panose="020B0503020204020204" charset="-122"/>
                <a:ea typeface="微软雅黑" panose="020B0503020204020204" charset="-122"/>
              </a:endParaRPr>
            </a:p>
          </p:txBody>
        </p:sp>
      </p:grpSp>
      <p:sp>
        <p:nvSpPr>
          <p:cNvPr id="39" name="矩形 38"/>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83576" y="5521660"/>
            <a:ext cx="3763319" cy="1107996"/>
          </a:xfrm>
          <a:prstGeom prst="rect">
            <a:avLst/>
          </a:prstGeom>
        </p:spPr>
        <p:txBody>
          <a:bodyPr wrap="square">
            <a:spAutoFit/>
          </a:bodyPr>
          <a:lstStyle/>
          <a:p>
            <a:pPr lvl="0"/>
            <a:r>
              <a:rPr lang="en-US" altLang="zh-CN" sz="2400" dirty="0">
                <a:solidFill>
                  <a:srgbClr val="124062"/>
                </a:solidFill>
                <a:latin typeface="微软雅黑" panose="020B0503020204020204" charset="-122"/>
                <a:ea typeface="微软雅黑" panose="020B0503020204020204" charset="-122"/>
              </a:rPr>
              <a:t>Suggestion and </a:t>
            </a:r>
            <a:r>
              <a:rPr lang="en-US" altLang="zh-CN" sz="2400" dirty="0" smtClean="0">
                <a:solidFill>
                  <a:srgbClr val="124062"/>
                </a:solidFill>
                <a:latin typeface="微软雅黑" panose="020B0503020204020204" charset="-122"/>
                <a:ea typeface="微软雅黑" panose="020B0503020204020204" charset="-122"/>
              </a:rPr>
              <a:t>Future</a:t>
            </a:r>
          </a:p>
          <a:p>
            <a:pPr lvl="0"/>
            <a:r>
              <a:rPr lang="en-US" altLang="zh-CN" sz="2400" dirty="0" smtClean="0">
                <a:solidFill>
                  <a:srgbClr val="124062"/>
                </a:solidFill>
                <a:latin typeface="微软雅黑" panose="020B0503020204020204" charset="-122"/>
                <a:ea typeface="微软雅黑" panose="020B0503020204020204" charset="-122"/>
              </a:rPr>
              <a:t> </a:t>
            </a:r>
            <a:r>
              <a:rPr lang="en-US" altLang="zh-CN" sz="2400" dirty="0">
                <a:solidFill>
                  <a:srgbClr val="124062"/>
                </a:solidFill>
                <a:latin typeface="微软雅黑" panose="020B0503020204020204" charset="-122"/>
                <a:ea typeface="微软雅黑" panose="020B0503020204020204" charset="-122"/>
              </a:rPr>
              <a:t>Prospects</a:t>
            </a:r>
            <a:endParaRPr lang="zh-CN" altLang="zh-CN" sz="2400" dirty="0">
              <a:solidFill>
                <a:srgbClr val="124062"/>
              </a:solidFill>
              <a:latin typeface="微软雅黑" panose="020B0503020204020204" charset="-122"/>
              <a:ea typeface="微软雅黑" panose="020B0503020204020204" charset="-122"/>
            </a:endParaRPr>
          </a:p>
          <a:p>
            <a:endParaRPr lang="zh-CN" altLang="en-US" dirty="0"/>
          </a:p>
        </p:txBody>
      </p:sp>
      <p:grpSp>
        <p:nvGrpSpPr>
          <p:cNvPr id="61" name="组合 60"/>
          <p:cNvGrpSpPr/>
          <p:nvPr/>
        </p:nvGrpSpPr>
        <p:grpSpPr>
          <a:xfrm>
            <a:off x="6843597" y="5381404"/>
            <a:ext cx="624189" cy="736484"/>
            <a:chOff x="6854649" y="2984810"/>
            <a:chExt cx="624189" cy="736484"/>
          </a:xfrm>
        </p:grpSpPr>
        <p:sp>
          <p:nvSpPr>
            <p:cNvPr id="62" name="任意多边形 61"/>
            <p:cNvSpPr/>
            <p:nvPr/>
          </p:nvSpPr>
          <p:spPr>
            <a:xfrm>
              <a:off x="6854649" y="2984810"/>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63" name="矩形 62"/>
            <p:cNvSpPr/>
            <p:nvPr/>
          </p:nvSpPr>
          <p:spPr>
            <a:xfrm>
              <a:off x="6882414" y="3120126"/>
              <a:ext cx="566181" cy="502445"/>
            </a:xfrm>
            <a:prstGeom prst="rect">
              <a:avLst/>
            </a:prstGeom>
          </p:spPr>
          <p:txBody>
            <a:bodyPr wrap="none">
              <a:spAutoFit/>
            </a:bodyPr>
            <a:lstStyle/>
            <a:p>
              <a:pPr algn="ctr"/>
              <a:r>
                <a:rPr lang="en-US" altLang="zh-CN" sz="2665" b="1" dirty="0" smtClean="0">
                  <a:solidFill>
                    <a:srgbClr val="124062"/>
                  </a:solidFill>
                  <a:latin typeface="Arial" panose="020B0604020202020204"/>
                  <a:ea typeface="微软雅黑" panose="020B0503020204020204" charset="-122"/>
                  <a:sym typeface="Calibri" panose="020F0502020204030204" pitchFamily="34" charset="0"/>
                </a:rPr>
                <a:t>06</a:t>
              </a:r>
              <a:endParaRPr lang="zh-CN" altLang="en-US" sz="2400" b="1" dirty="0">
                <a:solidFill>
                  <a:srgbClr val="12406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2891754"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England</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pic>
        <p:nvPicPr>
          <p:cNvPr id="14"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563" y="1969626"/>
            <a:ext cx="1940412" cy="1940412"/>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15"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9562" y="4313377"/>
            <a:ext cx="1940412" cy="1940412"/>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sp>
        <p:nvSpPr>
          <p:cNvPr id="18" name="Freeform 14"/>
          <p:cNvSpPr/>
          <p:nvPr/>
        </p:nvSpPr>
        <p:spPr bwMode="auto">
          <a:xfrm>
            <a:off x="2655430" y="4108165"/>
            <a:ext cx="9084685"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rgbClr val="537285"/>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bg1"/>
              </a:solidFill>
              <a:latin typeface="Bebas" pitchFamily="2" charset="0"/>
              <a:ea typeface="微软雅黑" panose="020B0503020204020204" charset="-122"/>
              <a:sym typeface="Bebas" pitchFamily="2" charset="0"/>
            </a:endParaRPr>
          </a:p>
        </p:txBody>
      </p:sp>
      <p:sp>
        <p:nvSpPr>
          <p:cNvPr id="20" name="Freeform 6"/>
          <p:cNvSpPr/>
          <p:nvPr/>
        </p:nvSpPr>
        <p:spPr bwMode="auto">
          <a:xfrm>
            <a:off x="2620888" y="1943366"/>
            <a:ext cx="9153770" cy="2201309"/>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rgbClr val="124062"/>
          </a:solidFill>
          <a:ln w="25400">
            <a:noFill/>
          </a:ln>
          <a:effectLst>
            <a:outerShdw blurRad="304800" dist="1016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25" name="TextBox 57"/>
          <p:cNvSpPr txBox="1"/>
          <p:nvPr/>
        </p:nvSpPr>
        <p:spPr>
          <a:xfrm>
            <a:off x="2831608" y="2173219"/>
            <a:ext cx="9205942" cy="1246495"/>
          </a:xfrm>
          <a:prstGeom prst="rect">
            <a:avLst/>
          </a:prstGeom>
          <a:noFill/>
        </p:spPr>
        <p:txBody>
          <a:bodyPr wrap="square" tIns="0" bIns="0" rtlCol="0" anchor="t">
            <a:spAutoFit/>
          </a:bodyPr>
          <a:lstStyle/>
          <a:p>
            <a:pPr>
              <a:lnSpc>
                <a:spcPct val="150000"/>
              </a:lnSpc>
            </a:pPr>
            <a:r>
              <a:rPr lang="en-US" altLang="zh-CN" b="1" dirty="0" smtClean="0">
                <a:solidFill>
                  <a:schemeClr val="bg1"/>
                </a:solidFill>
              </a:rPr>
              <a:t>CAS (Computing at school)</a:t>
            </a:r>
            <a:r>
              <a:rPr lang="en-US" altLang="zh-CN" dirty="0" smtClean="0">
                <a:solidFill>
                  <a:schemeClr val="bg1"/>
                </a:solidFill>
              </a:rPr>
              <a:t> community </a:t>
            </a:r>
            <a:r>
              <a:rPr lang="en-US" altLang="zh-CN" b="1" dirty="0" smtClean="0">
                <a:solidFill>
                  <a:schemeClr val="bg1"/>
                </a:solidFill>
              </a:rPr>
              <a:t> </a:t>
            </a:r>
            <a:r>
              <a:rPr lang="en-US" altLang="zh-CN" dirty="0" smtClean="0">
                <a:solidFill>
                  <a:schemeClr val="bg1"/>
                </a:solidFill>
              </a:rPr>
              <a:t>established, supported financially </a:t>
            </a:r>
            <a:r>
              <a:rPr lang="en-US" altLang="zh-CN" b="1" dirty="0" smtClean="0">
                <a:solidFill>
                  <a:schemeClr val="bg1"/>
                </a:solidFill>
              </a:rPr>
              <a:t>by BCS, Microsoft, Google, </a:t>
            </a:r>
            <a:r>
              <a:rPr lang="en-US" altLang="zh-CN" b="1" dirty="0" err="1" smtClean="0">
                <a:solidFill>
                  <a:schemeClr val="bg1"/>
                </a:solidFill>
              </a:rPr>
              <a:t>Ensoft</a:t>
            </a:r>
            <a:r>
              <a:rPr lang="en-US" altLang="zh-CN" b="1" dirty="0" smtClean="0">
                <a:solidFill>
                  <a:schemeClr val="bg1"/>
                </a:solidFill>
              </a:rPr>
              <a:t> and the UK Committee of Heads and Professors of Computer Science</a:t>
            </a:r>
          </a:p>
          <a:p>
            <a:pPr>
              <a:lnSpc>
                <a:spcPct val="150000"/>
              </a:lnSpc>
            </a:pPr>
            <a:r>
              <a:rPr lang="en-US" altLang="zh-CN" dirty="0">
                <a:solidFill>
                  <a:schemeClr val="bg1"/>
                </a:solidFill>
              </a:rPr>
              <a:t>Unlike an organizer, CAS is more like </a:t>
            </a:r>
            <a:r>
              <a:rPr lang="en-US" altLang="zh-CN" b="1" dirty="0">
                <a:solidFill>
                  <a:schemeClr val="bg1"/>
                </a:solidFill>
              </a:rPr>
              <a:t>a public platform </a:t>
            </a:r>
            <a:endParaRPr lang="zh-CN" altLang="en-US" b="1" dirty="0">
              <a:solidFill>
                <a:schemeClr val="bg1"/>
              </a:solidFill>
              <a:sym typeface="Bebas" pitchFamily="2" charset="0"/>
            </a:endParaRPr>
          </a:p>
        </p:txBody>
      </p:sp>
      <p:sp>
        <p:nvSpPr>
          <p:cNvPr id="33" name="TextBox 62"/>
          <p:cNvSpPr txBox="1"/>
          <p:nvPr/>
        </p:nvSpPr>
        <p:spPr>
          <a:xfrm>
            <a:off x="2843562" y="3384375"/>
            <a:ext cx="7340346" cy="421462"/>
          </a:xfrm>
          <a:prstGeom prst="rect">
            <a:avLst/>
          </a:prstGeom>
          <a:noFill/>
        </p:spPr>
        <p:txBody>
          <a:bodyPr wrap="square" rtlCol="0">
            <a:spAutoFit/>
          </a:bodyPr>
          <a:lstStyle/>
          <a:p>
            <a:pPr algn="ctr">
              <a:lnSpc>
                <a:spcPct val="130000"/>
              </a:lnSpc>
            </a:pPr>
            <a:r>
              <a:rPr lang="en-US" altLang="zh-CN" dirty="0">
                <a:solidFill>
                  <a:schemeClr val="bg1"/>
                </a:solidFill>
              </a:rPr>
              <a:t>CAS provides instructional programs and instructional syllabus for each stage</a:t>
            </a:r>
            <a:endParaRPr lang="zh-CN" altLang="en-US" sz="1000" dirty="0">
              <a:solidFill>
                <a:schemeClr val="bg1"/>
              </a:solidFill>
              <a:latin typeface="Bebas" pitchFamily="2" charset="0"/>
              <a:ea typeface="微软雅黑" panose="020B0503020204020204" charset="-122"/>
              <a:sym typeface="Bebas" pitchFamily="2" charset="0"/>
            </a:endParaRPr>
          </a:p>
        </p:txBody>
      </p:sp>
      <p:sp>
        <p:nvSpPr>
          <p:cNvPr id="2" name="文本框 1"/>
          <p:cNvSpPr txBox="1"/>
          <p:nvPr/>
        </p:nvSpPr>
        <p:spPr>
          <a:xfrm>
            <a:off x="2933700" y="4851400"/>
            <a:ext cx="7988300" cy="1200329"/>
          </a:xfrm>
          <a:prstGeom prst="rect">
            <a:avLst/>
          </a:prstGeom>
          <a:noFill/>
        </p:spPr>
        <p:txBody>
          <a:bodyPr wrap="square" rtlCol="0">
            <a:spAutoFit/>
          </a:bodyPr>
          <a:lstStyle/>
          <a:p>
            <a:r>
              <a:rPr lang="en-US" altLang="zh-CN" dirty="0">
                <a:solidFill>
                  <a:schemeClr val="bg1"/>
                </a:solidFill>
              </a:rPr>
              <a:t>The </a:t>
            </a:r>
            <a:r>
              <a:rPr lang="en-US" altLang="zh-CN" dirty="0" smtClean="0">
                <a:solidFill>
                  <a:schemeClr val="bg1"/>
                </a:solidFill>
              </a:rPr>
              <a:t>teachers  </a:t>
            </a:r>
            <a:r>
              <a:rPr lang="en-US" altLang="zh-CN" dirty="0">
                <a:solidFill>
                  <a:schemeClr val="bg1"/>
                </a:solidFill>
              </a:rPr>
              <a:t>can take part in the teacher training of </a:t>
            </a:r>
            <a:r>
              <a:rPr lang="en-US" altLang="zh-CN" dirty="0" smtClean="0">
                <a:solidFill>
                  <a:schemeClr val="bg1"/>
                </a:solidFill>
              </a:rPr>
              <a:t>CAS,</a:t>
            </a:r>
            <a:r>
              <a:rPr lang="en-US" altLang="zh-CN" dirty="0">
                <a:solidFill>
                  <a:schemeClr val="bg1"/>
                </a:solidFill>
              </a:rPr>
              <a:t> who satisfy the required credit can get a certification of </a:t>
            </a:r>
            <a:r>
              <a:rPr lang="en-US" altLang="zh-CN" dirty="0" smtClean="0">
                <a:solidFill>
                  <a:schemeClr val="bg1"/>
                </a:solidFill>
              </a:rPr>
              <a:t>BCS</a:t>
            </a:r>
          </a:p>
          <a:p>
            <a:r>
              <a:rPr lang="en-US" altLang="zh-CN" dirty="0">
                <a:solidFill>
                  <a:schemeClr val="bg1"/>
                </a:solidFill>
              </a:rPr>
              <a:t>executes a </a:t>
            </a:r>
            <a:r>
              <a:rPr lang="en-US" altLang="zh-CN" dirty="0" smtClean="0">
                <a:solidFill>
                  <a:schemeClr val="bg1"/>
                </a:solidFill>
              </a:rPr>
              <a:t>project to improve </a:t>
            </a:r>
            <a:r>
              <a:rPr lang="en-US" altLang="zh-CN" dirty="0">
                <a:solidFill>
                  <a:schemeClr val="bg1"/>
                </a:solidFill>
              </a:rPr>
              <a:t>girls’ participation</a:t>
            </a:r>
            <a:endParaRPr lang="en-US" altLang="zh-CN" dirty="0" smtClean="0">
              <a:solidFill>
                <a:schemeClr val="bg1"/>
              </a:solidFill>
            </a:endParaRPr>
          </a:p>
          <a:p>
            <a:endParaRPr lang="zh-CN" altLang="en-US" dirty="0"/>
          </a:p>
        </p:txBody>
      </p:sp>
    </p:spTree>
    <p:extLst>
      <p:ext uri="{BB962C8B-B14F-4D97-AF65-F5344CB8AC3E}">
        <p14:creationId xmlns:p14="http://schemas.microsoft.com/office/powerpoint/2010/main" val="402903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329758" cy="1569660"/>
          </a:xfrm>
          <a:prstGeom prst="rect">
            <a:avLst/>
          </a:prstGeom>
          <a:noFill/>
        </p:spPr>
        <p:txBody>
          <a:bodyPr wrap="none" rtlCol="0">
            <a:spAutoFit/>
          </a:bodyPr>
          <a:lstStyle/>
          <a:p>
            <a:pPr lvl="0"/>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Lithuania</a:t>
            </a:r>
            <a:endParaRPr lang="zh-CN" altLang="zh-CN" sz="4800" b="1" dirty="0">
              <a:solidFill>
                <a:srgbClr val="124062"/>
              </a:solidFill>
              <a:latin typeface="Arial Black" panose="020B0A04020102020204" pitchFamily="34" charset="0"/>
              <a:ea typeface="创艺简细圆" pitchFamily="2" charset="-122"/>
              <a:cs typeface="Kartika" panose="02020503030404060203" pitchFamily="18" charset="0"/>
            </a:endParaRPr>
          </a:p>
          <a:p>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1" name="圆角矩形 10"/>
          <p:cNvSpPr/>
          <p:nvPr/>
        </p:nvSpPr>
        <p:spPr>
          <a:xfrm rot="2700000">
            <a:off x="2493158" y="2824416"/>
            <a:ext cx="1670332" cy="1670330"/>
          </a:xfrm>
          <a:prstGeom prst="roundRect">
            <a:avLst>
              <a:gd name="adj" fmla="val 6808"/>
            </a:avLst>
          </a:prstGeom>
          <a:solidFill>
            <a:srgbClr val="124062"/>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2" name="圆角矩形 11"/>
          <p:cNvSpPr/>
          <p:nvPr/>
        </p:nvSpPr>
        <p:spPr>
          <a:xfrm rot="2700000">
            <a:off x="4366410" y="2824416"/>
            <a:ext cx="1670332" cy="1670330"/>
          </a:xfrm>
          <a:prstGeom prst="roundRect">
            <a:avLst>
              <a:gd name="adj" fmla="val 6808"/>
            </a:avLst>
          </a:prstGeom>
          <a:solidFill>
            <a:srgbClr val="537285"/>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3" name="圆角矩形 12"/>
          <p:cNvSpPr/>
          <p:nvPr/>
        </p:nvSpPr>
        <p:spPr>
          <a:xfrm rot="2700000">
            <a:off x="6239662" y="2824417"/>
            <a:ext cx="1670332" cy="1670330"/>
          </a:xfrm>
          <a:prstGeom prst="roundRect">
            <a:avLst>
              <a:gd name="adj" fmla="val 6808"/>
            </a:avLst>
          </a:prstGeom>
          <a:solidFill>
            <a:srgbClr val="124062"/>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4" name="圆角矩形 13"/>
          <p:cNvSpPr/>
          <p:nvPr/>
        </p:nvSpPr>
        <p:spPr>
          <a:xfrm rot="2700000">
            <a:off x="8112914" y="2835176"/>
            <a:ext cx="1670332" cy="1670330"/>
          </a:xfrm>
          <a:prstGeom prst="roundRect">
            <a:avLst>
              <a:gd name="adj" fmla="val 6808"/>
            </a:avLst>
          </a:prstGeom>
          <a:solidFill>
            <a:srgbClr val="537285"/>
          </a:solidFill>
          <a:ln w="381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rgbClr val="FEFABC"/>
              </a:solidFill>
              <a:latin typeface="Bebas" pitchFamily="2" charset="0"/>
              <a:ea typeface="微软雅黑" panose="020B0503020204020204" charset="-122"/>
              <a:sym typeface="Bebas" pitchFamily="2" charset="0"/>
            </a:endParaRPr>
          </a:p>
        </p:txBody>
      </p:sp>
      <p:sp>
        <p:nvSpPr>
          <p:cNvPr id="15" name="圆角矩形 14"/>
          <p:cNvSpPr/>
          <p:nvPr/>
        </p:nvSpPr>
        <p:spPr>
          <a:xfrm rot="18900000">
            <a:off x="3373613" y="4480312"/>
            <a:ext cx="1033677" cy="239770"/>
          </a:xfrm>
          <a:prstGeom prst="roundRect">
            <a:avLst/>
          </a:prstGeom>
          <a:solidFill>
            <a:srgbClr val="124062"/>
          </a:solidFill>
          <a:ln>
            <a:noFill/>
          </a:ln>
        </p:spPr>
        <p:txBody>
          <a:bodyPr vert="horz" wrap="square" lIns="91440" tIns="45720" rIns="91440" bIns="45720" numCol="1" anchor="ctr" anchorCtr="0" compatLnSpc="1"/>
          <a:lstStyle/>
          <a:p>
            <a:pPr algn="ctr"/>
            <a:r>
              <a:rPr lang="en-US" altLang="zh-CN" sz="1200" dirty="0" smtClean="0">
                <a:solidFill>
                  <a:schemeClr val="bg1"/>
                </a:solidFill>
                <a:latin typeface="Bebas" pitchFamily="2" charset="0"/>
                <a:ea typeface="微软雅黑" panose="020B0503020204020204" charset="-122"/>
                <a:sym typeface="Bebas" pitchFamily="2" charset="0"/>
              </a:rPr>
              <a:t>1970-1975</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16" name="Freeform 69"/>
          <p:cNvSpPr>
            <a:spLocks noEditPoints="1"/>
          </p:cNvSpPr>
          <p:nvPr/>
        </p:nvSpPr>
        <p:spPr bwMode="auto">
          <a:xfrm>
            <a:off x="3085892" y="3462755"/>
            <a:ext cx="484864" cy="393652"/>
          </a:xfrm>
          <a:custGeom>
            <a:avLst/>
            <a:gdLst>
              <a:gd name="T0" fmla="*/ 4 w 128"/>
              <a:gd name="T1" fmla="*/ 88 h 104"/>
              <a:gd name="T2" fmla="*/ 52 w 128"/>
              <a:gd name="T3" fmla="*/ 88 h 104"/>
              <a:gd name="T4" fmla="*/ 56 w 128"/>
              <a:gd name="T5" fmla="*/ 85 h 104"/>
              <a:gd name="T6" fmla="*/ 56 w 128"/>
              <a:gd name="T7" fmla="*/ 79 h 104"/>
              <a:gd name="T8" fmla="*/ 52 w 128"/>
              <a:gd name="T9" fmla="*/ 76 h 104"/>
              <a:gd name="T10" fmla="*/ 4 w 128"/>
              <a:gd name="T11" fmla="*/ 76 h 104"/>
              <a:gd name="T12" fmla="*/ 0 w 128"/>
              <a:gd name="T13" fmla="*/ 79 h 104"/>
              <a:gd name="T14" fmla="*/ 0 w 128"/>
              <a:gd name="T15" fmla="*/ 85 h 104"/>
              <a:gd name="T16" fmla="*/ 4 w 128"/>
              <a:gd name="T17" fmla="*/ 88 h 104"/>
              <a:gd name="T18" fmla="*/ 4 w 128"/>
              <a:gd name="T19" fmla="*/ 104 h 104"/>
              <a:gd name="T20" fmla="*/ 52 w 128"/>
              <a:gd name="T21" fmla="*/ 104 h 104"/>
              <a:gd name="T22" fmla="*/ 56 w 128"/>
              <a:gd name="T23" fmla="*/ 101 h 104"/>
              <a:gd name="T24" fmla="*/ 56 w 128"/>
              <a:gd name="T25" fmla="*/ 95 h 104"/>
              <a:gd name="T26" fmla="*/ 52 w 128"/>
              <a:gd name="T27" fmla="*/ 92 h 104"/>
              <a:gd name="T28" fmla="*/ 4 w 128"/>
              <a:gd name="T29" fmla="*/ 92 h 104"/>
              <a:gd name="T30" fmla="*/ 0 w 128"/>
              <a:gd name="T31" fmla="*/ 95 h 104"/>
              <a:gd name="T32" fmla="*/ 0 w 128"/>
              <a:gd name="T33" fmla="*/ 101 h 104"/>
              <a:gd name="T34" fmla="*/ 4 w 128"/>
              <a:gd name="T35" fmla="*/ 104 h 104"/>
              <a:gd name="T36" fmla="*/ 4 w 128"/>
              <a:gd name="T37" fmla="*/ 72 h 104"/>
              <a:gd name="T38" fmla="*/ 52 w 128"/>
              <a:gd name="T39" fmla="*/ 72 h 104"/>
              <a:gd name="T40" fmla="*/ 56 w 128"/>
              <a:gd name="T41" fmla="*/ 69 h 104"/>
              <a:gd name="T42" fmla="*/ 56 w 128"/>
              <a:gd name="T43" fmla="*/ 63 h 104"/>
              <a:gd name="T44" fmla="*/ 52 w 128"/>
              <a:gd name="T45" fmla="*/ 60 h 104"/>
              <a:gd name="T46" fmla="*/ 4 w 128"/>
              <a:gd name="T47" fmla="*/ 60 h 104"/>
              <a:gd name="T48" fmla="*/ 0 w 128"/>
              <a:gd name="T49" fmla="*/ 63 h 104"/>
              <a:gd name="T50" fmla="*/ 0 w 128"/>
              <a:gd name="T51" fmla="*/ 69 h 104"/>
              <a:gd name="T52" fmla="*/ 4 w 128"/>
              <a:gd name="T53" fmla="*/ 72 h 104"/>
              <a:gd name="T54" fmla="*/ 64 w 128"/>
              <a:gd name="T55" fmla="*/ 71 h 104"/>
              <a:gd name="T56" fmla="*/ 64 w 128"/>
              <a:gd name="T57" fmla="*/ 69 h 104"/>
              <a:gd name="T58" fmla="*/ 64 w 128"/>
              <a:gd name="T59" fmla="*/ 63 h 104"/>
              <a:gd name="T60" fmla="*/ 52 w 128"/>
              <a:gd name="T61" fmla="*/ 52 h 104"/>
              <a:gd name="T62" fmla="*/ 36 w 128"/>
              <a:gd name="T63" fmla="*/ 52 h 104"/>
              <a:gd name="T64" fmla="*/ 56 w 128"/>
              <a:gd name="T65" fmla="*/ 32 h 104"/>
              <a:gd name="T66" fmla="*/ 76 w 128"/>
              <a:gd name="T67" fmla="*/ 52 h 104"/>
              <a:gd name="T68" fmla="*/ 64 w 128"/>
              <a:gd name="T69" fmla="*/ 71 h 104"/>
              <a:gd name="T70" fmla="*/ 0 w 128"/>
              <a:gd name="T71" fmla="*/ 16 h 104"/>
              <a:gd name="T72" fmla="*/ 112 w 128"/>
              <a:gd name="T73" fmla="*/ 16 h 104"/>
              <a:gd name="T74" fmla="*/ 112 w 128"/>
              <a:gd name="T75" fmla="*/ 88 h 104"/>
              <a:gd name="T76" fmla="*/ 64 w 128"/>
              <a:gd name="T77" fmla="*/ 88 h 104"/>
              <a:gd name="T78" fmla="*/ 64 w 128"/>
              <a:gd name="T79" fmla="*/ 85 h 104"/>
              <a:gd name="T80" fmla="*/ 64 w 128"/>
              <a:gd name="T81" fmla="*/ 80 h 104"/>
              <a:gd name="T82" fmla="*/ 88 w 128"/>
              <a:gd name="T83" fmla="*/ 80 h 104"/>
              <a:gd name="T84" fmla="*/ 104 w 128"/>
              <a:gd name="T85" fmla="*/ 64 h 104"/>
              <a:gd name="T86" fmla="*/ 104 w 128"/>
              <a:gd name="T87" fmla="*/ 40 h 104"/>
              <a:gd name="T88" fmla="*/ 88 w 128"/>
              <a:gd name="T89" fmla="*/ 24 h 104"/>
              <a:gd name="T90" fmla="*/ 24 w 128"/>
              <a:gd name="T91" fmla="*/ 24 h 104"/>
              <a:gd name="T92" fmla="*/ 8 w 128"/>
              <a:gd name="T93" fmla="*/ 40 h 104"/>
              <a:gd name="T94" fmla="*/ 8 w 128"/>
              <a:gd name="T95" fmla="*/ 52 h 104"/>
              <a:gd name="T96" fmla="*/ 4 w 128"/>
              <a:gd name="T97" fmla="*/ 52 h 104"/>
              <a:gd name="T98" fmla="*/ 0 w 128"/>
              <a:gd name="T99" fmla="*/ 53 h 104"/>
              <a:gd name="T100" fmla="*/ 0 w 128"/>
              <a:gd name="T101" fmla="*/ 16 h 104"/>
              <a:gd name="T102" fmla="*/ 128 w 128"/>
              <a:gd name="T103" fmla="*/ 0 h 104"/>
              <a:gd name="T104" fmla="*/ 128 w 128"/>
              <a:gd name="T105" fmla="*/ 80 h 104"/>
              <a:gd name="T106" fmla="*/ 120 w 128"/>
              <a:gd name="T107" fmla="*/ 80 h 104"/>
              <a:gd name="T108" fmla="*/ 120 w 128"/>
              <a:gd name="T109" fmla="*/ 8 h 104"/>
              <a:gd name="T110" fmla="*/ 8 w 128"/>
              <a:gd name="T111" fmla="*/ 8 h 104"/>
              <a:gd name="T112" fmla="*/ 8 w 128"/>
              <a:gd name="T113" fmla="*/ 0 h 104"/>
              <a:gd name="T114" fmla="*/ 128 w 128"/>
              <a:gd name="T11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104">
                <a:moveTo>
                  <a:pt x="4" y="88"/>
                </a:moveTo>
                <a:cubicBezTo>
                  <a:pt x="52" y="88"/>
                  <a:pt x="52" y="88"/>
                  <a:pt x="52" y="88"/>
                </a:cubicBezTo>
                <a:cubicBezTo>
                  <a:pt x="54" y="88"/>
                  <a:pt x="56" y="87"/>
                  <a:pt x="56" y="85"/>
                </a:cubicBezTo>
                <a:cubicBezTo>
                  <a:pt x="56" y="79"/>
                  <a:pt x="56" y="79"/>
                  <a:pt x="56" y="79"/>
                </a:cubicBezTo>
                <a:cubicBezTo>
                  <a:pt x="56" y="78"/>
                  <a:pt x="54" y="76"/>
                  <a:pt x="52" y="76"/>
                </a:cubicBezTo>
                <a:cubicBezTo>
                  <a:pt x="4" y="76"/>
                  <a:pt x="4" y="76"/>
                  <a:pt x="4" y="76"/>
                </a:cubicBezTo>
                <a:cubicBezTo>
                  <a:pt x="2" y="76"/>
                  <a:pt x="0" y="78"/>
                  <a:pt x="0" y="79"/>
                </a:cubicBezTo>
                <a:cubicBezTo>
                  <a:pt x="0" y="85"/>
                  <a:pt x="0" y="85"/>
                  <a:pt x="0" y="85"/>
                </a:cubicBezTo>
                <a:cubicBezTo>
                  <a:pt x="0" y="87"/>
                  <a:pt x="2" y="88"/>
                  <a:pt x="4" y="88"/>
                </a:cubicBezTo>
                <a:moveTo>
                  <a:pt x="4" y="104"/>
                </a:moveTo>
                <a:cubicBezTo>
                  <a:pt x="52" y="104"/>
                  <a:pt x="52" y="104"/>
                  <a:pt x="52" y="104"/>
                </a:cubicBezTo>
                <a:cubicBezTo>
                  <a:pt x="54" y="104"/>
                  <a:pt x="56" y="103"/>
                  <a:pt x="56" y="101"/>
                </a:cubicBezTo>
                <a:cubicBezTo>
                  <a:pt x="56" y="95"/>
                  <a:pt x="56" y="95"/>
                  <a:pt x="56" y="95"/>
                </a:cubicBezTo>
                <a:cubicBezTo>
                  <a:pt x="56" y="94"/>
                  <a:pt x="54" y="92"/>
                  <a:pt x="52" y="92"/>
                </a:cubicBezTo>
                <a:cubicBezTo>
                  <a:pt x="4" y="92"/>
                  <a:pt x="4" y="92"/>
                  <a:pt x="4" y="92"/>
                </a:cubicBezTo>
                <a:cubicBezTo>
                  <a:pt x="2" y="92"/>
                  <a:pt x="0" y="94"/>
                  <a:pt x="0" y="95"/>
                </a:cubicBezTo>
                <a:cubicBezTo>
                  <a:pt x="0" y="101"/>
                  <a:pt x="0" y="101"/>
                  <a:pt x="0" y="101"/>
                </a:cubicBezTo>
                <a:cubicBezTo>
                  <a:pt x="0" y="103"/>
                  <a:pt x="2" y="104"/>
                  <a:pt x="4" y="104"/>
                </a:cubicBezTo>
                <a:moveTo>
                  <a:pt x="4" y="72"/>
                </a:moveTo>
                <a:cubicBezTo>
                  <a:pt x="52" y="72"/>
                  <a:pt x="52" y="72"/>
                  <a:pt x="52" y="72"/>
                </a:cubicBezTo>
                <a:cubicBezTo>
                  <a:pt x="54" y="72"/>
                  <a:pt x="56" y="71"/>
                  <a:pt x="56" y="69"/>
                </a:cubicBezTo>
                <a:cubicBezTo>
                  <a:pt x="56" y="63"/>
                  <a:pt x="56" y="63"/>
                  <a:pt x="56" y="63"/>
                </a:cubicBezTo>
                <a:cubicBezTo>
                  <a:pt x="56" y="62"/>
                  <a:pt x="54" y="60"/>
                  <a:pt x="52" y="60"/>
                </a:cubicBezTo>
                <a:cubicBezTo>
                  <a:pt x="4" y="60"/>
                  <a:pt x="4" y="60"/>
                  <a:pt x="4" y="60"/>
                </a:cubicBezTo>
                <a:cubicBezTo>
                  <a:pt x="2" y="60"/>
                  <a:pt x="0" y="62"/>
                  <a:pt x="0" y="63"/>
                </a:cubicBezTo>
                <a:cubicBezTo>
                  <a:pt x="0" y="69"/>
                  <a:pt x="0" y="69"/>
                  <a:pt x="0" y="69"/>
                </a:cubicBezTo>
                <a:cubicBezTo>
                  <a:pt x="0" y="71"/>
                  <a:pt x="2" y="72"/>
                  <a:pt x="4" y="72"/>
                </a:cubicBezTo>
                <a:moveTo>
                  <a:pt x="64" y="71"/>
                </a:moveTo>
                <a:cubicBezTo>
                  <a:pt x="64" y="70"/>
                  <a:pt x="64" y="70"/>
                  <a:pt x="64" y="69"/>
                </a:cubicBezTo>
                <a:cubicBezTo>
                  <a:pt x="64" y="63"/>
                  <a:pt x="64" y="63"/>
                  <a:pt x="64" y="63"/>
                </a:cubicBezTo>
                <a:cubicBezTo>
                  <a:pt x="64" y="57"/>
                  <a:pt x="59" y="52"/>
                  <a:pt x="52" y="52"/>
                </a:cubicBezTo>
                <a:cubicBezTo>
                  <a:pt x="36" y="52"/>
                  <a:pt x="36" y="52"/>
                  <a:pt x="36" y="52"/>
                </a:cubicBezTo>
                <a:cubicBezTo>
                  <a:pt x="36" y="41"/>
                  <a:pt x="45" y="32"/>
                  <a:pt x="56" y="32"/>
                </a:cubicBezTo>
                <a:cubicBezTo>
                  <a:pt x="67" y="32"/>
                  <a:pt x="76" y="41"/>
                  <a:pt x="76" y="52"/>
                </a:cubicBezTo>
                <a:cubicBezTo>
                  <a:pt x="76" y="61"/>
                  <a:pt x="71" y="68"/>
                  <a:pt x="64" y="71"/>
                </a:cubicBezTo>
                <a:moveTo>
                  <a:pt x="0" y="16"/>
                </a:moveTo>
                <a:cubicBezTo>
                  <a:pt x="112" y="16"/>
                  <a:pt x="112" y="16"/>
                  <a:pt x="112" y="16"/>
                </a:cubicBezTo>
                <a:cubicBezTo>
                  <a:pt x="112" y="88"/>
                  <a:pt x="112" y="88"/>
                  <a:pt x="112" y="88"/>
                </a:cubicBezTo>
                <a:cubicBezTo>
                  <a:pt x="64" y="88"/>
                  <a:pt x="64" y="88"/>
                  <a:pt x="64" y="88"/>
                </a:cubicBezTo>
                <a:cubicBezTo>
                  <a:pt x="64" y="87"/>
                  <a:pt x="64" y="86"/>
                  <a:pt x="64" y="85"/>
                </a:cubicBezTo>
                <a:cubicBezTo>
                  <a:pt x="64" y="80"/>
                  <a:pt x="64" y="80"/>
                  <a:pt x="64" y="80"/>
                </a:cubicBezTo>
                <a:cubicBezTo>
                  <a:pt x="88" y="80"/>
                  <a:pt x="88" y="80"/>
                  <a:pt x="88" y="80"/>
                </a:cubicBezTo>
                <a:cubicBezTo>
                  <a:pt x="88" y="71"/>
                  <a:pt x="95" y="64"/>
                  <a:pt x="104" y="64"/>
                </a:cubicBezTo>
                <a:cubicBezTo>
                  <a:pt x="104" y="40"/>
                  <a:pt x="104" y="40"/>
                  <a:pt x="104" y="40"/>
                </a:cubicBezTo>
                <a:cubicBezTo>
                  <a:pt x="95" y="40"/>
                  <a:pt x="88" y="33"/>
                  <a:pt x="88" y="24"/>
                </a:cubicBezTo>
                <a:cubicBezTo>
                  <a:pt x="24" y="24"/>
                  <a:pt x="24" y="24"/>
                  <a:pt x="24" y="24"/>
                </a:cubicBezTo>
                <a:cubicBezTo>
                  <a:pt x="24" y="33"/>
                  <a:pt x="17" y="40"/>
                  <a:pt x="8" y="40"/>
                </a:cubicBezTo>
                <a:cubicBezTo>
                  <a:pt x="8" y="52"/>
                  <a:pt x="8" y="52"/>
                  <a:pt x="8" y="52"/>
                </a:cubicBezTo>
                <a:cubicBezTo>
                  <a:pt x="4" y="52"/>
                  <a:pt x="4" y="52"/>
                  <a:pt x="4" y="52"/>
                </a:cubicBezTo>
                <a:cubicBezTo>
                  <a:pt x="3" y="52"/>
                  <a:pt x="1" y="53"/>
                  <a:pt x="0" y="53"/>
                </a:cubicBezTo>
                <a:lnTo>
                  <a:pt x="0" y="16"/>
                </a:lnTo>
                <a:close/>
                <a:moveTo>
                  <a:pt x="128" y="0"/>
                </a:moveTo>
                <a:cubicBezTo>
                  <a:pt x="128" y="80"/>
                  <a:pt x="128" y="80"/>
                  <a:pt x="128" y="80"/>
                </a:cubicBezTo>
                <a:cubicBezTo>
                  <a:pt x="120" y="80"/>
                  <a:pt x="120" y="80"/>
                  <a:pt x="120" y="80"/>
                </a:cubicBezTo>
                <a:cubicBezTo>
                  <a:pt x="120" y="8"/>
                  <a:pt x="120" y="8"/>
                  <a:pt x="120" y="8"/>
                </a:cubicBezTo>
                <a:cubicBezTo>
                  <a:pt x="8" y="8"/>
                  <a:pt x="8" y="8"/>
                  <a:pt x="8" y="8"/>
                </a:cubicBezTo>
                <a:cubicBezTo>
                  <a:pt x="8" y="0"/>
                  <a:pt x="8" y="0"/>
                  <a:pt x="8" y="0"/>
                </a:cubicBezTo>
                <a:lnTo>
                  <a:pt x="128" y="0"/>
                </a:ln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7" name="Freeform 35"/>
          <p:cNvSpPr>
            <a:spLocks noEditPoints="1"/>
          </p:cNvSpPr>
          <p:nvPr/>
        </p:nvSpPr>
        <p:spPr bwMode="auto">
          <a:xfrm>
            <a:off x="4907133" y="3441123"/>
            <a:ext cx="588886" cy="436916"/>
          </a:xfrm>
          <a:custGeom>
            <a:avLst/>
            <a:gdLst>
              <a:gd name="T0" fmla="*/ 56 w 144"/>
              <a:gd name="T1" fmla="*/ 10 h 107"/>
              <a:gd name="T2" fmla="*/ 0 w 144"/>
              <a:gd name="T3" fmla="*/ 92 h 107"/>
              <a:gd name="T4" fmla="*/ 104 w 144"/>
              <a:gd name="T5" fmla="*/ 92 h 107"/>
              <a:gd name="T6" fmla="*/ 131 w 144"/>
              <a:gd name="T7" fmla="*/ 78 h 107"/>
              <a:gd name="T8" fmla="*/ 4 w 144"/>
              <a:gd name="T9" fmla="*/ 92 h 107"/>
              <a:gd name="T10" fmla="*/ 127 w 144"/>
              <a:gd name="T11" fmla="*/ 77 h 107"/>
              <a:gd name="T12" fmla="*/ 106 w 144"/>
              <a:gd name="T13" fmla="*/ 52 h 107"/>
              <a:gd name="T14" fmla="*/ 105 w 144"/>
              <a:gd name="T15" fmla="*/ 50 h 107"/>
              <a:gd name="T16" fmla="*/ 104 w 144"/>
              <a:gd name="T17" fmla="*/ 43 h 107"/>
              <a:gd name="T18" fmla="*/ 133 w 144"/>
              <a:gd name="T19" fmla="*/ 24 h 107"/>
              <a:gd name="T20" fmla="*/ 109 w 144"/>
              <a:gd name="T21" fmla="*/ 51 h 107"/>
              <a:gd name="T22" fmla="*/ 108 w 144"/>
              <a:gd name="T23" fmla="*/ 53 h 107"/>
              <a:gd name="T24" fmla="*/ 115 w 144"/>
              <a:gd name="T25" fmla="*/ 55 h 107"/>
              <a:gd name="T26" fmla="*/ 117 w 144"/>
              <a:gd name="T27" fmla="*/ 52 h 107"/>
              <a:gd name="T28" fmla="*/ 118 w 144"/>
              <a:gd name="T29" fmla="*/ 56 h 107"/>
              <a:gd name="T30" fmla="*/ 119 w 144"/>
              <a:gd name="T31" fmla="*/ 55 h 107"/>
              <a:gd name="T32" fmla="*/ 118 w 144"/>
              <a:gd name="T33" fmla="*/ 55 h 107"/>
              <a:gd name="T34" fmla="*/ 122 w 144"/>
              <a:gd name="T35" fmla="*/ 57 h 107"/>
              <a:gd name="T36" fmla="*/ 121 w 144"/>
              <a:gd name="T37" fmla="*/ 56 h 107"/>
              <a:gd name="T38" fmla="*/ 125 w 144"/>
              <a:gd name="T39" fmla="*/ 59 h 107"/>
              <a:gd name="T40" fmla="*/ 124 w 144"/>
              <a:gd name="T41" fmla="*/ 57 h 107"/>
              <a:gd name="T42" fmla="*/ 64 w 144"/>
              <a:gd name="T43" fmla="*/ 85 h 107"/>
              <a:gd name="T44" fmla="*/ 21 w 144"/>
              <a:gd name="T45" fmla="*/ 72 h 107"/>
              <a:gd name="T46" fmla="*/ 20 w 144"/>
              <a:gd name="T47" fmla="*/ 70 h 107"/>
              <a:gd name="T48" fmla="*/ 23 w 144"/>
              <a:gd name="T49" fmla="*/ 72 h 107"/>
              <a:gd name="T50" fmla="*/ 23 w 144"/>
              <a:gd name="T51" fmla="*/ 71 h 107"/>
              <a:gd name="T52" fmla="*/ 26 w 144"/>
              <a:gd name="T53" fmla="*/ 72 h 107"/>
              <a:gd name="T54" fmla="*/ 28 w 144"/>
              <a:gd name="T55" fmla="*/ 69 h 107"/>
              <a:gd name="T56" fmla="*/ 28 w 144"/>
              <a:gd name="T57" fmla="*/ 70 h 107"/>
              <a:gd name="T58" fmla="*/ 27 w 144"/>
              <a:gd name="T59" fmla="*/ 72 h 107"/>
              <a:gd name="T60" fmla="*/ 33 w 144"/>
              <a:gd name="T61" fmla="*/ 73 h 107"/>
              <a:gd name="T62" fmla="*/ 30 w 144"/>
              <a:gd name="T63" fmla="*/ 72 h 107"/>
              <a:gd name="T64" fmla="*/ 42 w 144"/>
              <a:gd name="T65" fmla="*/ 70 h 107"/>
              <a:gd name="T66" fmla="*/ 41 w 144"/>
              <a:gd name="T67" fmla="*/ 70 h 107"/>
              <a:gd name="T68" fmla="*/ 45 w 144"/>
              <a:gd name="T69" fmla="*/ 69 h 107"/>
              <a:gd name="T70" fmla="*/ 43 w 144"/>
              <a:gd name="T71" fmla="*/ 72 h 107"/>
              <a:gd name="T72" fmla="*/ 49 w 144"/>
              <a:gd name="T73" fmla="*/ 70 h 107"/>
              <a:gd name="T74" fmla="*/ 49 w 144"/>
              <a:gd name="T75" fmla="*/ 69 h 107"/>
              <a:gd name="T76" fmla="*/ 50 w 144"/>
              <a:gd name="T77" fmla="*/ 72 h 107"/>
              <a:gd name="T78" fmla="*/ 51 w 144"/>
              <a:gd name="T79" fmla="*/ 71 h 107"/>
              <a:gd name="T80" fmla="*/ 53 w 144"/>
              <a:gd name="T81" fmla="*/ 71 h 107"/>
              <a:gd name="T82" fmla="*/ 60 w 144"/>
              <a:gd name="T83" fmla="*/ 70 h 107"/>
              <a:gd name="T84" fmla="*/ 60 w 144"/>
              <a:gd name="T85" fmla="*/ 69 h 107"/>
              <a:gd name="T86" fmla="*/ 60 w 144"/>
              <a:gd name="T87" fmla="*/ 72 h 107"/>
              <a:gd name="T88" fmla="*/ 64 w 144"/>
              <a:gd name="T89" fmla="*/ 70 h 107"/>
              <a:gd name="T90" fmla="*/ 63 w 144"/>
              <a:gd name="T91" fmla="*/ 71 h 107"/>
              <a:gd name="T92" fmla="*/ 64 w 144"/>
              <a:gd name="T93" fmla="*/ 71 h 107"/>
              <a:gd name="T94" fmla="*/ 67 w 144"/>
              <a:gd name="T95" fmla="*/ 70 h 107"/>
              <a:gd name="T96" fmla="*/ 69 w 144"/>
              <a:gd name="T97" fmla="*/ 72 h 107"/>
              <a:gd name="T98" fmla="*/ 71 w 144"/>
              <a:gd name="T99" fmla="*/ 70 h 107"/>
              <a:gd name="T100" fmla="*/ 73 w 144"/>
              <a:gd name="T101" fmla="*/ 70 h 107"/>
              <a:gd name="T102" fmla="*/ 79 w 144"/>
              <a:gd name="T103" fmla="*/ 73 h 107"/>
              <a:gd name="T104" fmla="*/ 80 w 144"/>
              <a:gd name="T105" fmla="*/ 72 h 107"/>
              <a:gd name="T106" fmla="*/ 83 w 144"/>
              <a:gd name="T107" fmla="*/ 72 h 107"/>
              <a:gd name="T108" fmla="*/ 84 w 144"/>
              <a:gd name="T109" fmla="*/ 72 h 107"/>
              <a:gd name="T110" fmla="*/ 83 w 144"/>
              <a:gd name="T111" fmla="*/ 72 h 107"/>
              <a:gd name="T112" fmla="*/ 88 w 144"/>
              <a:gd name="T113" fmla="*/ 73 h 107"/>
              <a:gd name="T114" fmla="*/ 87 w 144"/>
              <a:gd name="T115" fmla="*/ 72 h 107"/>
              <a:gd name="T116" fmla="*/ 91 w 144"/>
              <a:gd name="T117" fmla="*/ 73 h 107"/>
              <a:gd name="T118" fmla="*/ 91 w 144"/>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7">
                <a:moveTo>
                  <a:pt x="142" y="26"/>
                </a:moveTo>
                <a:cubicBezTo>
                  <a:pt x="142" y="26"/>
                  <a:pt x="142" y="26"/>
                  <a:pt x="142" y="26"/>
                </a:cubicBezTo>
                <a:cubicBezTo>
                  <a:pt x="141" y="23"/>
                  <a:pt x="138" y="21"/>
                  <a:pt x="135" y="20"/>
                </a:cubicBezTo>
                <a:cubicBezTo>
                  <a:pt x="135" y="20"/>
                  <a:pt x="135" y="20"/>
                  <a:pt x="135" y="20"/>
                </a:cubicBezTo>
                <a:cubicBezTo>
                  <a:pt x="135" y="20"/>
                  <a:pt x="135" y="20"/>
                  <a:pt x="135" y="20"/>
                </a:cubicBezTo>
                <a:cubicBezTo>
                  <a:pt x="73" y="1"/>
                  <a:pt x="73" y="1"/>
                  <a:pt x="73" y="1"/>
                </a:cubicBezTo>
                <a:cubicBezTo>
                  <a:pt x="73" y="1"/>
                  <a:pt x="73" y="1"/>
                  <a:pt x="73" y="1"/>
                </a:cubicBezTo>
                <a:cubicBezTo>
                  <a:pt x="70" y="0"/>
                  <a:pt x="66" y="1"/>
                  <a:pt x="63" y="2"/>
                </a:cubicBezTo>
                <a:cubicBezTo>
                  <a:pt x="60" y="4"/>
                  <a:pt x="58" y="7"/>
                  <a:pt x="56" y="10"/>
                </a:cubicBezTo>
                <a:cubicBezTo>
                  <a:pt x="56" y="10"/>
                  <a:pt x="56" y="10"/>
                  <a:pt x="56" y="10"/>
                </a:cubicBezTo>
                <a:cubicBezTo>
                  <a:pt x="56" y="10"/>
                  <a:pt x="56" y="10"/>
                  <a:pt x="56" y="10"/>
                </a:cubicBezTo>
                <a:cubicBezTo>
                  <a:pt x="51" y="28"/>
                  <a:pt x="51" y="28"/>
                  <a:pt x="51" y="28"/>
                </a:cubicBezTo>
                <a:cubicBezTo>
                  <a:pt x="15" y="28"/>
                  <a:pt x="15" y="28"/>
                  <a:pt x="15" y="28"/>
                </a:cubicBezTo>
                <a:cubicBezTo>
                  <a:pt x="15" y="28"/>
                  <a:pt x="15" y="28"/>
                  <a:pt x="15" y="28"/>
                </a:cubicBezTo>
                <a:cubicBezTo>
                  <a:pt x="15" y="28"/>
                  <a:pt x="15" y="28"/>
                  <a:pt x="15" y="28"/>
                </a:cubicBezTo>
                <a:cubicBezTo>
                  <a:pt x="11" y="28"/>
                  <a:pt x="7" y="29"/>
                  <a:pt x="4" y="32"/>
                </a:cubicBezTo>
                <a:cubicBezTo>
                  <a:pt x="2" y="35"/>
                  <a:pt x="0" y="39"/>
                  <a:pt x="0" y="43"/>
                </a:cubicBezTo>
                <a:cubicBezTo>
                  <a:pt x="0" y="43"/>
                  <a:pt x="0" y="43"/>
                  <a:pt x="0" y="43"/>
                </a:cubicBezTo>
                <a:cubicBezTo>
                  <a:pt x="0" y="43"/>
                  <a:pt x="0" y="43"/>
                  <a:pt x="0" y="43"/>
                </a:cubicBezTo>
                <a:cubicBezTo>
                  <a:pt x="0" y="92"/>
                  <a:pt x="0" y="92"/>
                  <a:pt x="0" y="92"/>
                </a:cubicBezTo>
                <a:cubicBezTo>
                  <a:pt x="0" y="92"/>
                  <a:pt x="0" y="92"/>
                  <a:pt x="0" y="92"/>
                </a:cubicBezTo>
                <a:cubicBezTo>
                  <a:pt x="0" y="92"/>
                  <a:pt x="0" y="92"/>
                  <a:pt x="0" y="92"/>
                </a:cubicBezTo>
                <a:cubicBezTo>
                  <a:pt x="0" y="96"/>
                  <a:pt x="2" y="100"/>
                  <a:pt x="4" y="103"/>
                </a:cubicBezTo>
                <a:cubicBezTo>
                  <a:pt x="7" y="106"/>
                  <a:pt x="11" y="107"/>
                  <a:pt x="15" y="107"/>
                </a:cubicBezTo>
                <a:cubicBezTo>
                  <a:pt x="15" y="107"/>
                  <a:pt x="15" y="107"/>
                  <a:pt x="15" y="107"/>
                </a:cubicBezTo>
                <a:cubicBezTo>
                  <a:pt x="15" y="107"/>
                  <a:pt x="15" y="107"/>
                  <a:pt x="15" y="107"/>
                </a:cubicBezTo>
                <a:cubicBezTo>
                  <a:pt x="15" y="107"/>
                  <a:pt x="15" y="107"/>
                  <a:pt x="15" y="107"/>
                </a:cubicBezTo>
                <a:cubicBezTo>
                  <a:pt x="89" y="107"/>
                  <a:pt x="89" y="107"/>
                  <a:pt x="89" y="107"/>
                </a:cubicBezTo>
                <a:cubicBezTo>
                  <a:pt x="89" y="107"/>
                  <a:pt x="89" y="107"/>
                  <a:pt x="89" y="107"/>
                </a:cubicBezTo>
                <a:cubicBezTo>
                  <a:pt x="89" y="107"/>
                  <a:pt x="89" y="107"/>
                  <a:pt x="89" y="107"/>
                </a:cubicBezTo>
                <a:cubicBezTo>
                  <a:pt x="93" y="107"/>
                  <a:pt x="97" y="106"/>
                  <a:pt x="100" y="103"/>
                </a:cubicBezTo>
                <a:cubicBezTo>
                  <a:pt x="102" y="100"/>
                  <a:pt x="104" y="96"/>
                  <a:pt x="104" y="92"/>
                </a:cubicBezTo>
                <a:cubicBezTo>
                  <a:pt x="104" y="92"/>
                  <a:pt x="104" y="92"/>
                  <a:pt x="104" y="92"/>
                </a:cubicBezTo>
                <a:cubicBezTo>
                  <a:pt x="104" y="92"/>
                  <a:pt x="104" y="92"/>
                  <a:pt x="104" y="92"/>
                </a:cubicBezTo>
                <a:cubicBezTo>
                  <a:pt x="104" y="92"/>
                  <a:pt x="104" y="92"/>
                  <a:pt x="104" y="92"/>
                </a:cubicBezTo>
                <a:cubicBezTo>
                  <a:pt x="104" y="83"/>
                  <a:pt x="104" y="83"/>
                  <a:pt x="104" y="83"/>
                </a:cubicBezTo>
                <a:cubicBezTo>
                  <a:pt x="114" y="86"/>
                  <a:pt x="114" y="86"/>
                  <a:pt x="114" y="86"/>
                </a:cubicBezTo>
                <a:cubicBezTo>
                  <a:pt x="114" y="86"/>
                  <a:pt x="114" y="86"/>
                  <a:pt x="114" y="86"/>
                </a:cubicBezTo>
                <a:cubicBezTo>
                  <a:pt x="114" y="86"/>
                  <a:pt x="114" y="86"/>
                  <a:pt x="114" y="86"/>
                </a:cubicBezTo>
                <a:cubicBezTo>
                  <a:pt x="118" y="88"/>
                  <a:pt x="121" y="87"/>
                  <a:pt x="124" y="86"/>
                </a:cubicBezTo>
                <a:cubicBezTo>
                  <a:pt x="127" y="84"/>
                  <a:pt x="130" y="81"/>
                  <a:pt x="131" y="78"/>
                </a:cubicBezTo>
                <a:cubicBezTo>
                  <a:pt x="131" y="78"/>
                  <a:pt x="131" y="78"/>
                  <a:pt x="131" y="78"/>
                </a:cubicBezTo>
                <a:cubicBezTo>
                  <a:pt x="131" y="78"/>
                  <a:pt x="131" y="78"/>
                  <a:pt x="131" y="78"/>
                </a:cubicBezTo>
                <a:cubicBezTo>
                  <a:pt x="131" y="78"/>
                  <a:pt x="131" y="78"/>
                  <a:pt x="131" y="78"/>
                </a:cubicBezTo>
                <a:cubicBezTo>
                  <a:pt x="143" y="36"/>
                  <a:pt x="143" y="36"/>
                  <a:pt x="143" y="36"/>
                </a:cubicBezTo>
                <a:cubicBezTo>
                  <a:pt x="143" y="36"/>
                  <a:pt x="143" y="36"/>
                  <a:pt x="143" y="36"/>
                </a:cubicBezTo>
                <a:cubicBezTo>
                  <a:pt x="144" y="33"/>
                  <a:pt x="144" y="29"/>
                  <a:pt x="142" y="26"/>
                </a:cubicBezTo>
                <a:close/>
                <a:moveTo>
                  <a:pt x="56" y="26"/>
                </a:moveTo>
                <a:cubicBezTo>
                  <a:pt x="61" y="28"/>
                  <a:pt x="61" y="28"/>
                  <a:pt x="61" y="28"/>
                </a:cubicBezTo>
                <a:cubicBezTo>
                  <a:pt x="55" y="28"/>
                  <a:pt x="55" y="28"/>
                  <a:pt x="55" y="28"/>
                </a:cubicBezTo>
                <a:lnTo>
                  <a:pt x="56" y="26"/>
                </a:lnTo>
                <a:close/>
                <a:moveTo>
                  <a:pt x="100" y="92"/>
                </a:moveTo>
                <a:cubicBezTo>
                  <a:pt x="100" y="98"/>
                  <a:pt x="95" y="103"/>
                  <a:pt x="89" y="103"/>
                </a:cubicBezTo>
                <a:cubicBezTo>
                  <a:pt x="15" y="103"/>
                  <a:pt x="15" y="103"/>
                  <a:pt x="15" y="103"/>
                </a:cubicBezTo>
                <a:cubicBezTo>
                  <a:pt x="9" y="103"/>
                  <a:pt x="4" y="98"/>
                  <a:pt x="4" y="92"/>
                </a:cubicBezTo>
                <a:cubicBezTo>
                  <a:pt x="4" y="61"/>
                  <a:pt x="4" y="61"/>
                  <a:pt x="4" y="61"/>
                </a:cubicBezTo>
                <a:cubicBezTo>
                  <a:pt x="100" y="61"/>
                  <a:pt x="100" y="61"/>
                  <a:pt x="100" y="61"/>
                </a:cubicBezTo>
                <a:lnTo>
                  <a:pt x="100" y="92"/>
                </a:lnTo>
                <a:close/>
                <a:moveTo>
                  <a:pt x="100" y="48"/>
                </a:moveTo>
                <a:cubicBezTo>
                  <a:pt x="4" y="48"/>
                  <a:pt x="4" y="48"/>
                  <a:pt x="4" y="48"/>
                </a:cubicBezTo>
                <a:cubicBezTo>
                  <a:pt x="4" y="43"/>
                  <a:pt x="4" y="43"/>
                  <a:pt x="4" y="43"/>
                </a:cubicBezTo>
                <a:cubicBezTo>
                  <a:pt x="4" y="37"/>
                  <a:pt x="9" y="32"/>
                  <a:pt x="15" y="32"/>
                </a:cubicBezTo>
                <a:cubicBezTo>
                  <a:pt x="89" y="32"/>
                  <a:pt x="89" y="32"/>
                  <a:pt x="89" y="32"/>
                </a:cubicBezTo>
                <a:cubicBezTo>
                  <a:pt x="95" y="32"/>
                  <a:pt x="100" y="37"/>
                  <a:pt x="100" y="43"/>
                </a:cubicBezTo>
                <a:lnTo>
                  <a:pt x="100" y="48"/>
                </a:lnTo>
                <a:close/>
                <a:moveTo>
                  <a:pt x="127" y="77"/>
                </a:moveTo>
                <a:cubicBezTo>
                  <a:pt x="126" y="82"/>
                  <a:pt x="120" y="84"/>
                  <a:pt x="115" y="83"/>
                </a:cubicBezTo>
                <a:cubicBezTo>
                  <a:pt x="104" y="79"/>
                  <a:pt x="104" y="79"/>
                  <a:pt x="104" y="79"/>
                </a:cubicBezTo>
                <a:cubicBezTo>
                  <a:pt x="104" y="73"/>
                  <a:pt x="104" y="73"/>
                  <a:pt x="104" y="73"/>
                </a:cubicBezTo>
                <a:cubicBezTo>
                  <a:pt x="118" y="78"/>
                  <a:pt x="118" y="78"/>
                  <a:pt x="118" y="78"/>
                </a:cubicBezTo>
                <a:cubicBezTo>
                  <a:pt x="121" y="68"/>
                  <a:pt x="121" y="68"/>
                  <a:pt x="121" y="68"/>
                </a:cubicBezTo>
                <a:cubicBezTo>
                  <a:pt x="104" y="63"/>
                  <a:pt x="104" y="63"/>
                  <a:pt x="104" y="63"/>
                </a:cubicBezTo>
                <a:cubicBezTo>
                  <a:pt x="104" y="52"/>
                  <a:pt x="104" y="52"/>
                  <a:pt x="104" y="52"/>
                </a:cubicBezTo>
                <a:cubicBezTo>
                  <a:pt x="107" y="53"/>
                  <a:pt x="107" y="53"/>
                  <a:pt x="107" y="53"/>
                </a:cubicBezTo>
                <a:cubicBezTo>
                  <a:pt x="107" y="52"/>
                  <a:pt x="107" y="52"/>
                  <a:pt x="107" y="52"/>
                </a:cubicBezTo>
                <a:cubicBezTo>
                  <a:pt x="107" y="52"/>
                  <a:pt x="107" y="52"/>
                  <a:pt x="107" y="52"/>
                </a:cubicBezTo>
                <a:cubicBezTo>
                  <a:pt x="107" y="52"/>
                  <a:pt x="107" y="52"/>
                  <a:pt x="106" y="52"/>
                </a:cubicBezTo>
                <a:cubicBezTo>
                  <a:pt x="106" y="52"/>
                  <a:pt x="106" y="52"/>
                  <a:pt x="106" y="52"/>
                </a:cubicBezTo>
                <a:cubicBezTo>
                  <a:pt x="105" y="52"/>
                  <a:pt x="105" y="52"/>
                  <a:pt x="105" y="52"/>
                </a:cubicBezTo>
                <a:cubicBezTo>
                  <a:pt x="106" y="51"/>
                  <a:pt x="106" y="51"/>
                  <a:pt x="106" y="51"/>
                </a:cubicBezTo>
                <a:cubicBezTo>
                  <a:pt x="107" y="51"/>
                  <a:pt x="107" y="51"/>
                  <a:pt x="107" y="51"/>
                </a:cubicBezTo>
                <a:cubicBezTo>
                  <a:pt x="107" y="51"/>
                  <a:pt x="107" y="50"/>
                  <a:pt x="107" y="50"/>
                </a:cubicBezTo>
                <a:cubicBezTo>
                  <a:pt x="107" y="50"/>
                  <a:pt x="107" y="50"/>
                  <a:pt x="107" y="49"/>
                </a:cubicBezTo>
                <a:cubicBezTo>
                  <a:pt x="107" y="49"/>
                  <a:pt x="107" y="49"/>
                  <a:pt x="106" y="49"/>
                </a:cubicBezTo>
                <a:cubicBezTo>
                  <a:pt x="106" y="49"/>
                  <a:pt x="106" y="49"/>
                  <a:pt x="106" y="49"/>
                </a:cubicBezTo>
                <a:cubicBezTo>
                  <a:pt x="106" y="49"/>
                  <a:pt x="105" y="49"/>
                  <a:pt x="105" y="49"/>
                </a:cubicBezTo>
                <a:cubicBezTo>
                  <a:pt x="105" y="49"/>
                  <a:pt x="105" y="49"/>
                  <a:pt x="105" y="49"/>
                </a:cubicBezTo>
                <a:cubicBezTo>
                  <a:pt x="105" y="49"/>
                  <a:pt x="105" y="50"/>
                  <a:pt x="105" y="50"/>
                </a:cubicBezTo>
                <a:cubicBezTo>
                  <a:pt x="105" y="50"/>
                  <a:pt x="105" y="50"/>
                  <a:pt x="105" y="50"/>
                </a:cubicBezTo>
                <a:cubicBezTo>
                  <a:pt x="105" y="50"/>
                  <a:pt x="105" y="50"/>
                  <a:pt x="105" y="50"/>
                </a:cubicBezTo>
                <a:cubicBezTo>
                  <a:pt x="105" y="50"/>
                  <a:pt x="105" y="50"/>
                  <a:pt x="106" y="50"/>
                </a:cubicBezTo>
                <a:cubicBezTo>
                  <a:pt x="106" y="50"/>
                  <a:pt x="106" y="49"/>
                  <a:pt x="106" y="49"/>
                </a:cubicBezTo>
                <a:cubicBezTo>
                  <a:pt x="106" y="49"/>
                  <a:pt x="106" y="49"/>
                  <a:pt x="106" y="49"/>
                </a:cubicBezTo>
                <a:cubicBezTo>
                  <a:pt x="106" y="49"/>
                  <a:pt x="107" y="50"/>
                  <a:pt x="107" y="50"/>
                </a:cubicBezTo>
                <a:cubicBezTo>
                  <a:pt x="107" y="50"/>
                  <a:pt x="107" y="50"/>
                  <a:pt x="107" y="50"/>
                </a:cubicBezTo>
                <a:cubicBezTo>
                  <a:pt x="107" y="50"/>
                  <a:pt x="107" y="50"/>
                  <a:pt x="107" y="50"/>
                </a:cubicBezTo>
                <a:cubicBezTo>
                  <a:pt x="106" y="51"/>
                  <a:pt x="106" y="51"/>
                  <a:pt x="104" y="51"/>
                </a:cubicBezTo>
                <a:cubicBezTo>
                  <a:pt x="104" y="52"/>
                  <a:pt x="104" y="52"/>
                  <a:pt x="104" y="52"/>
                </a:cubicBezTo>
                <a:cubicBezTo>
                  <a:pt x="104" y="43"/>
                  <a:pt x="104" y="43"/>
                  <a:pt x="104" y="43"/>
                </a:cubicBezTo>
                <a:cubicBezTo>
                  <a:pt x="104" y="43"/>
                  <a:pt x="104" y="43"/>
                  <a:pt x="104" y="43"/>
                </a:cubicBezTo>
                <a:cubicBezTo>
                  <a:pt x="104" y="43"/>
                  <a:pt x="104" y="43"/>
                  <a:pt x="104" y="43"/>
                </a:cubicBezTo>
                <a:cubicBezTo>
                  <a:pt x="104" y="42"/>
                  <a:pt x="104" y="41"/>
                  <a:pt x="104" y="41"/>
                </a:cubicBezTo>
                <a:cubicBezTo>
                  <a:pt x="135" y="50"/>
                  <a:pt x="135" y="50"/>
                  <a:pt x="135" y="50"/>
                </a:cubicBezTo>
                <a:lnTo>
                  <a:pt x="127" y="77"/>
                </a:lnTo>
                <a:close/>
                <a:moveTo>
                  <a:pt x="140" y="35"/>
                </a:moveTo>
                <a:cubicBezTo>
                  <a:pt x="138" y="40"/>
                  <a:pt x="138" y="40"/>
                  <a:pt x="138" y="40"/>
                </a:cubicBezTo>
                <a:cubicBezTo>
                  <a:pt x="59" y="16"/>
                  <a:pt x="59" y="16"/>
                  <a:pt x="59" y="16"/>
                </a:cubicBezTo>
                <a:cubicBezTo>
                  <a:pt x="60" y="11"/>
                  <a:pt x="60" y="11"/>
                  <a:pt x="60" y="11"/>
                </a:cubicBezTo>
                <a:cubicBezTo>
                  <a:pt x="62" y="6"/>
                  <a:pt x="67" y="3"/>
                  <a:pt x="72" y="5"/>
                </a:cubicBezTo>
                <a:cubicBezTo>
                  <a:pt x="133" y="24"/>
                  <a:pt x="133" y="24"/>
                  <a:pt x="133" y="24"/>
                </a:cubicBezTo>
                <a:cubicBezTo>
                  <a:pt x="138" y="25"/>
                  <a:pt x="141" y="30"/>
                  <a:pt x="140" y="35"/>
                </a:cubicBezTo>
                <a:close/>
                <a:moveTo>
                  <a:pt x="110" y="54"/>
                </a:moveTo>
                <a:cubicBezTo>
                  <a:pt x="107" y="53"/>
                  <a:pt x="107" y="53"/>
                  <a:pt x="107" y="53"/>
                </a:cubicBezTo>
                <a:cubicBezTo>
                  <a:pt x="108" y="52"/>
                  <a:pt x="108" y="52"/>
                  <a:pt x="108" y="52"/>
                </a:cubicBezTo>
                <a:cubicBezTo>
                  <a:pt x="109" y="52"/>
                  <a:pt x="109" y="52"/>
                  <a:pt x="110" y="51"/>
                </a:cubicBezTo>
                <a:cubicBezTo>
                  <a:pt x="110" y="51"/>
                  <a:pt x="110" y="51"/>
                  <a:pt x="110" y="51"/>
                </a:cubicBezTo>
                <a:cubicBezTo>
                  <a:pt x="110" y="51"/>
                  <a:pt x="110" y="51"/>
                  <a:pt x="110" y="51"/>
                </a:cubicBezTo>
                <a:cubicBezTo>
                  <a:pt x="110" y="51"/>
                  <a:pt x="110" y="50"/>
                  <a:pt x="109" y="50"/>
                </a:cubicBezTo>
                <a:cubicBezTo>
                  <a:pt x="109" y="50"/>
                  <a:pt x="109" y="50"/>
                  <a:pt x="109" y="50"/>
                </a:cubicBezTo>
                <a:cubicBezTo>
                  <a:pt x="109" y="50"/>
                  <a:pt x="109" y="50"/>
                  <a:pt x="109" y="51"/>
                </a:cubicBezTo>
                <a:cubicBezTo>
                  <a:pt x="109" y="51"/>
                  <a:pt x="109" y="51"/>
                  <a:pt x="109" y="51"/>
                </a:cubicBezTo>
                <a:cubicBezTo>
                  <a:pt x="109" y="51"/>
                  <a:pt x="108" y="51"/>
                  <a:pt x="108" y="51"/>
                </a:cubicBezTo>
                <a:cubicBezTo>
                  <a:pt x="108" y="51"/>
                  <a:pt x="108" y="51"/>
                  <a:pt x="108" y="51"/>
                </a:cubicBezTo>
                <a:cubicBezTo>
                  <a:pt x="108" y="51"/>
                  <a:pt x="108" y="50"/>
                  <a:pt x="108" y="50"/>
                </a:cubicBezTo>
                <a:cubicBezTo>
                  <a:pt x="108" y="50"/>
                  <a:pt x="108" y="50"/>
                  <a:pt x="108" y="50"/>
                </a:cubicBezTo>
                <a:cubicBezTo>
                  <a:pt x="109" y="50"/>
                  <a:pt x="109" y="50"/>
                  <a:pt x="109" y="50"/>
                </a:cubicBezTo>
                <a:cubicBezTo>
                  <a:pt x="109" y="50"/>
                  <a:pt x="109" y="50"/>
                  <a:pt x="110" y="50"/>
                </a:cubicBezTo>
                <a:cubicBezTo>
                  <a:pt x="110" y="50"/>
                  <a:pt x="110" y="50"/>
                  <a:pt x="110" y="50"/>
                </a:cubicBezTo>
                <a:cubicBezTo>
                  <a:pt x="111" y="51"/>
                  <a:pt x="111" y="51"/>
                  <a:pt x="111" y="51"/>
                </a:cubicBezTo>
                <a:cubicBezTo>
                  <a:pt x="110" y="51"/>
                  <a:pt x="110" y="52"/>
                  <a:pt x="110" y="52"/>
                </a:cubicBezTo>
                <a:cubicBezTo>
                  <a:pt x="110" y="52"/>
                  <a:pt x="110" y="52"/>
                  <a:pt x="110" y="52"/>
                </a:cubicBezTo>
                <a:cubicBezTo>
                  <a:pt x="109" y="52"/>
                  <a:pt x="109" y="52"/>
                  <a:pt x="108" y="53"/>
                </a:cubicBezTo>
                <a:cubicBezTo>
                  <a:pt x="109" y="53"/>
                  <a:pt x="109" y="53"/>
                  <a:pt x="109" y="53"/>
                </a:cubicBezTo>
                <a:cubicBezTo>
                  <a:pt x="110" y="53"/>
                  <a:pt x="110" y="53"/>
                  <a:pt x="110" y="53"/>
                </a:cubicBezTo>
                <a:cubicBezTo>
                  <a:pt x="110" y="53"/>
                  <a:pt x="110" y="53"/>
                  <a:pt x="110" y="53"/>
                </a:cubicBezTo>
                <a:cubicBezTo>
                  <a:pt x="110" y="53"/>
                  <a:pt x="110" y="53"/>
                  <a:pt x="110" y="53"/>
                </a:cubicBezTo>
                <a:lnTo>
                  <a:pt x="110" y="54"/>
                </a:lnTo>
                <a:close/>
                <a:moveTo>
                  <a:pt x="115" y="55"/>
                </a:moveTo>
                <a:cubicBezTo>
                  <a:pt x="115" y="55"/>
                  <a:pt x="115" y="55"/>
                  <a:pt x="115" y="55"/>
                </a:cubicBezTo>
                <a:cubicBezTo>
                  <a:pt x="115" y="55"/>
                  <a:pt x="115" y="55"/>
                  <a:pt x="115" y="55"/>
                </a:cubicBezTo>
                <a:cubicBezTo>
                  <a:pt x="115" y="55"/>
                  <a:pt x="115" y="55"/>
                  <a:pt x="115" y="55"/>
                </a:cubicBezTo>
                <a:cubicBezTo>
                  <a:pt x="115" y="55"/>
                  <a:pt x="115" y="55"/>
                  <a:pt x="115" y="55"/>
                </a:cubicBezTo>
                <a:cubicBezTo>
                  <a:pt x="115" y="55"/>
                  <a:pt x="115" y="55"/>
                  <a:pt x="115" y="55"/>
                </a:cubicBezTo>
                <a:cubicBezTo>
                  <a:pt x="116" y="56"/>
                  <a:pt x="116" y="56"/>
                  <a:pt x="116" y="56"/>
                </a:cubicBezTo>
                <a:cubicBezTo>
                  <a:pt x="116" y="56"/>
                  <a:pt x="116" y="56"/>
                  <a:pt x="116" y="56"/>
                </a:cubicBezTo>
                <a:cubicBezTo>
                  <a:pt x="116" y="56"/>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4"/>
                </a:cubicBezTo>
                <a:cubicBezTo>
                  <a:pt x="116" y="54"/>
                  <a:pt x="116" y="54"/>
                  <a:pt x="116" y="54"/>
                </a:cubicBezTo>
                <a:cubicBezTo>
                  <a:pt x="117" y="52"/>
                  <a:pt x="117" y="52"/>
                  <a:pt x="117" y="52"/>
                </a:cubicBezTo>
                <a:cubicBezTo>
                  <a:pt x="116" y="52"/>
                  <a:pt x="116" y="52"/>
                  <a:pt x="116" y="52"/>
                </a:cubicBezTo>
                <a:cubicBezTo>
                  <a:pt x="114" y="54"/>
                  <a:pt x="114" y="54"/>
                  <a:pt x="114" y="54"/>
                </a:cubicBezTo>
                <a:cubicBezTo>
                  <a:pt x="114" y="54"/>
                  <a:pt x="114" y="54"/>
                  <a:pt x="114" y="54"/>
                </a:cubicBezTo>
                <a:cubicBezTo>
                  <a:pt x="115" y="55"/>
                  <a:pt x="115" y="55"/>
                  <a:pt x="115" y="55"/>
                </a:cubicBezTo>
                <a:close/>
                <a:moveTo>
                  <a:pt x="115" y="54"/>
                </a:moveTo>
                <a:cubicBezTo>
                  <a:pt x="116" y="53"/>
                  <a:pt x="116" y="53"/>
                  <a:pt x="116" y="53"/>
                </a:cubicBezTo>
                <a:cubicBezTo>
                  <a:pt x="115" y="54"/>
                  <a:pt x="115" y="54"/>
                  <a:pt x="115" y="54"/>
                </a:cubicBezTo>
                <a:close/>
                <a:moveTo>
                  <a:pt x="118" y="56"/>
                </a:moveTo>
                <a:cubicBezTo>
                  <a:pt x="118" y="56"/>
                  <a:pt x="118" y="56"/>
                  <a:pt x="118" y="56"/>
                </a:cubicBezTo>
                <a:cubicBezTo>
                  <a:pt x="118" y="56"/>
                  <a:pt x="118" y="56"/>
                  <a:pt x="118" y="56"/>
                </a:cubicBezTo>
                <a:cubicBezTo>
                  <a:pt x="118" y="56"/>
                  <a:pt x="118" y="56"/>
                  <a:pt x="118" y="56"/>
                </a:cubicBezTo>
                <a:cubicBezTo>
                  <a:pt x="118" y="56"/>
                  <a:pt x="118" y="56"/>
                  <a:pt x="118" y="56"/>
                </a:cubicBezTo>
                <a:cubicBezTo>
                  <a:pt x="118" y="56"/>
                  <a:pt x="118" y="56"/>
                  <a:pt x="118" y="56"/>
                </a:cubicBezTo>
                <a:cubicBezTo>
                  <a:pt x="119" y="57"/>
                  <a:pt x="119" y="57"/>
                  <a:pt x="119" y="57"/>
                </a:cubicBezTo>
                <a:cubicBezTo>
                  <a:pt x="119" y="57"/>
                  <a:pt x="119" y="57"/>
                  <a:pt x="119" y="57"/>
                </a:cubicBezTo>
                <a:cubicBezTo>
                  <a:pt x="119"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5"/>
                  <a:pt x="119" y="55"/>
                </a:cubicBezTo>
                <a:cubicBezTo>
                  <a:pt x="119" y="55"/>
                  <a:pt x="119" y="55"/>
                  <a:pt x="119" y="55"/>
                </a:cubicBezTo>
                <a:cubicBezTo>
                  <a:pt x="120" y="53"/>
                  <a:pt x="120" y="53"/>
                  <a:pt x="120" y="53"/>
                </a:cubicBezTo>
                <a:cubicBezTo>
                  <a:pt x="119" y="53"/>
                  <a:pt x="119" y="53"/>
                  <a:pt x="119" y="53"/>
                </a:cubicBezTo>
                <a:cubicBezTo>
                  <a:pt x="117" y="55"/>
                  <a:pt x="117" y="55"/>
                  <a:pt x="117" y="55"/>
                </a:cubicBezTo>
                <a:cubicBezTo>
                  <a:pt x="117" y="55"/>
                  <a:pt x="117" y="55"/>
                  <a:pt x="117" y="55"/>
                </a:cubicBezTo>
                <a:cubicBezTo>
                  <a:pt x="119" y="56"/>
                  <a:pt x="119" y="56"/>
                  <a:pt x="119" y="56"/>
                </a:cubicBezTo>
                <a:lnTo>
                  <a:pt x="118" y="56"/>
                </a:lnTo>
                <a:close/>
                <a:moveTo>
                  <a:pt x="118" y="55"/>
                </a:moveTo>
                <a:cubicBezTo>
                  <a:pt x="119" y="54"/>
                  <a:pt x="119" y="54"/>
                  <a:pt x="119" y="54"/>
                </a:cubicBezTo>
                <a:cubicBezTo>
                  <a:pt x="119" y="55"/>
                  <a:pt x="119" y="55"/>
                  <a:pt x="119" y="55"/>
                </a:cubicBezTo>
                <a:lnTo>
                  <a:pt x="118" y="55"/>
                </a:lnTo>
                <a:close/>
                <a:moveTo>
                  <a:pt x="122" y="57"/>
                </a:moveTo>
                <a:cubicBezTo>
                  <a:pt x="121" y="57"/>
                  <a:pt x="121" y="57"/>
                  <a:pt x="121" y="57"/>
                </a:cubicBezTo>
                <a:cubicBezTo>
                  <a:pt x="121" y="57"/>
                  <a:pt x="121" y="57"/>
                  <a:pt x="121" y="57"/>
                </a:cubicBezTo>
                <a:cubicBezTo>
                  <a:pt x="121" y="57"/>
                  <a:pt x="121" y="57"/>
                  <a:pt x="121" y="57"/>
                </a:cubicBezTo>
                <a:cubicBezTo>
                  <a:pt x="121" y="57"/>
                  <a:pt x="121" y="57"/>
                  <a:pt x="121" y="57"/>
                </a:cubicBezTo>
                <a:cubicBezTo>
                  <a:pt x="121" y="57"/>
                  <a:pt x="121" y="57"/>
                  <a:pt x="121" y="57"/>
                </a:cubicBezTo>
                <a:cubicBezTo>
                  <a:pt x="122" y="58"/>
                  <a:pt x="122" y="58"/>
                  <a:pt x="122" y="58"/>
                </a:cubicBezTo>
                <a:cubicBezTo>
                  <a:pt x="122" y="58"/>
                  <a:pt x="122" y="58"/>
                  <a:pt x="122" y="58"/>
                </a:cubicBezTo>
                <a:cubicBezTo>
                  <a:pt x="122" y="57"/>
                  <a:pt x="122" y="57"/>
                  <a:pt x="122" y="57"/>
                </a:cubicBezTo>
                <a:cubicBezTo>
                  <a:pt x="122" y="57"/>
                  <a:pt x="122" y="57"/>
                  <a:pt x="122" y="57"/>
                </a:cubicBezTo>
                <a:cubicBezTo>
                  <a:pt x="122" y="57"/>
                  <a:pt x="122" y="57"/>
                  <a:pt x="122" y="57"/>
                </a:cubicBezTo>
                <a:cubicBezTo>
                  <a:pt x="122" y="57"/>
                  <a:pt x="122" y="57"/>
                  <a:pt x="122" y="57"/>
                </a:cubicBezTo>
                <a:cubicBezTo>
                  <a:pt x="122" y="57"/>
                  <a:pt x="122" y="57"/>
                  <a:pt x="123" y="57"/>
                </a:cubicBezTo>
                <a:cubicBezTo>
                  <a:pt x="123" y="57"/>
                  <a:pt x="123" y="57"/>
                  <a:pt x="123" y="57"/>
                </a:cubicBezTo>
                <a:cubicBezTo>
                  <a:pt x="123" y="57"/>
                  <a:pt x="123" y="56"/>
                  <a:pt x="123" y="56"/>
                </a:cubicBezTo>
                <a:cubicBezTo>
                  <a:pt x="123" y="56"/>
                  <a:pt x="123" y="56"/>
                  <a:pt x="122" y="56"/>
                </a:cubicBezTo>
                <a:cubicBezTo>
                  <a:pt x="123" y="54"/>
                  <a:pt x="123" y="54"/>
                  <a:pt x="123" y="54"/>
                </a:cubicBezTo>
                <a:cubicBezTo>
                  <a:pt x="122" y="54"/>
                  <a:pt x="122" y="54"/>
                  <a:pt x="122" y="54"/>
                </a:cubicBezTo>
                <a:cubicBezTo>
                  <a:pt x="120" y="56"/>
                  <a:pt x="120" y="56"/>
                  <a:pt x="120" y="56"/>
                </a:cubicBezTo>
                <a:cubicBezTo>
                  <a:pt x="120" y="56"/>
                  <a:pt x="120" y="56"/>
                  <a:pt x="120" y="56"/>
                </a:cubicBezTo>
                <a:cubicBezTo>
                  <a:pt x="122" y="57"/>
                  <a:pt x="122" y="57"/>
                  <a:pt x="122" y="57"/>
                </a:cubicBezTo>
                <a:close/>
                <a:moveTo>
                  <a:pt x="121" y="56"/>
                </a:moveTo>
                <a:cubicBezTo>
                  <a:pt x="122" y="55"/>
                  <a:pt x="122" y="55"/>
                  <a:pt x="122" y="55"/>
                </a:cubicBezTo>
                <a:cubicBezTo>
                  <a:pt x="122" y="56"/>
                  <a:pt x="122" y="56"/>
                  <a:pt x="122" y="56"/>
                </a:cubicBezTo>
                <a:lnTo>
                  <a:pt x="121" y="56"/>
                </a:lnTo>
                <a:close/>
                <a:moveTo>
                  <a:pt x="125" y="58"/>
                </a:moveTo>
                <a:cubicBezTo>
                  <a:pt x="125" y="58"/>
                  <a:pt x="125" y="58"/>
                  <a:pt x="125" y="58"/>
                </a:cubicBezTo>
                <a:cubicBezTo>
                  <a:pt x="125" y="58"/>
                  <a:pt x="124" y="58"/>
                  <a:pt x="124"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8"/>
                  <a:pt x="126" y="58"/>
                  <a:pt x="126" y="58"/>
                </a:cubicBezTo>
                <a:cubicBezTo>
                  <a:pt x="126" y="58"/>
                  <a:pt x="126" y="58"/>
                  <a:pt x="126" y="58"/>
                </a:cubicBezTo>
                <a:cubicBezTo>
                  <a:pt x="126" y="58"/>
                  <a:pt x="125" y="58"/>
                  <a:pt x="125" y="58"/>
                </a:cubicBezTo>
                <a:cubicBezTo>
                  <a:pt x="125" y="58"/>
                  <a:pt x="125" y="58"/>
                  <a:pt x="125" y="58"/>
                </a:cubicBezTo>
                <a:cubicBezTo>
                  <a:pt x="126" y="58"/>
                  <a:pt x="126" y="58"/>
                  <a:pt x="126" y="58"/>
                </a:cubicBezTo>
                <a:cubicBezTo>
                  <a:pt x="126" y="58"/>
                  <a:pt x="126" y="58"/>
                  <a:pt x="126" y="58"/>
                </a:cubicBezTo>
                <a:cubicBezTo>
                  <a:pt x="126" y="58"/>
                  <a:pt x="126" y="57"/>
                  <a:pt x="126" y="57"/>
                </a:cubicBezTo>
                <a:cubicBezTo>
                  <a:pt x="126" y="57"/>
                  <a:pt x="126" y="57"/>
                  <a:pt x="126" y="57"/>
                </a:cubicBezTo>
                <a:cubicBezTo>
                  <a:pt x="126" y="55"/>
                  <a:pt x="126" y="55"/>
                  <a:pt x="126" y="55"/>
                </a:cubicBezTo>
                <a:cubicBezTo>
                  <a:pt x="126" y="55"/>
                  <a:pt x="126" y="55"/>
                  <a:pt x="126" y="55"/>
                </a:cubicBezTo>
                <a:cubicBezTo>
                  <a:pt x="124" y="57"/>
                  <a:pt x="124" y="57"/>
                  <a:pt x="124" y="57"/>
                </a:cubicBezTo>
                <a:cubicBezTo>
                  <a:pt x="123" y="57"/>
                  <a:pt x="123" y="57"/>
                  <a:pt x="123" y="57"/>
                </a:cubicBezTo>
                <a:cubicBezTo>
                  <a:pt x="125" y="58"/>
                  <a:pt x="125" y="58"/>
                  <a:pt x="125" y="58"/>
                </a:cubicBezTo>
                <a:close/>
                <a:moveTo>
                  <a:pt x="124" y="57"/>
                </a:moveTo>
                <a:cubicBezTo>
                  <a:pt x="125" y="56"/>
                  <a:pt x="125" y="56"/>
                  <a:pt x="125" y="56"/>
                </a:cubicBezTo>
                <a:cubicBezTo>
                  <a:pt x="125" y="57"/>
                  <a:pt x="125" y="57"/>
                  <a:pt x="125" y="57"/>
                </a:cubicBezTo>
                <a:lnTo>
                  <a:pt x="124" y="57"/>
                </a:lnTo>
                <a:close/>
                <a:moveTo>
                  <a:pt x="64" y="85"/>
                </a:moveTo>
                <a:cubicBezTo>
                  <a:pt x="90" y="85"/>
                  <a:pt x="90" y="85"/>
                  <a:pt x="90" y="85"/>
                </a:cubicBezTo>
                <a:cubicBezTo>
                  <a:pt x="90" y="96"/>
                  <a:pt x="90" y="96"/>
                  <a:pt x="90" y="96"/>
                </a:cubicBezTo>
                <a:cubicBezTo>
                  <a:pt x="64" y="96"/>
                  <a:pt x="64" y="96"/>
                  <a:pt x="64" y="96"/>
                </a:cubicBezTo>
                <a:lnTo>
                  <a:pt x="64" y="85"/>
                </a:lnTo>
                <a:close/>
                <a:moveTo>
                  <a:pt x="14" y="73"/>
                </a:moveTo>
                <a:cubicBezTo>
                  <a:pt x="11" y="71"/>
                  <a:pt x="11" y="71"/>
                  <a:pt x="11" y="71"/>
                </a:cubicBezTo>
                <a:cubicBezTo>
                  <a:pt x="14" y="69"/>
                  <a:pt x="14" y="69"/>
                  <a:pt x="14" y="69"/>
                </a:cubicBezTo>
                <a:lnTo>
                  <a:pt x="14" y="73"/>
                </a:lnTo>
                <a:close/>
                <a:moveTo>
                  <a:pt x="19" y="70"/>
                </a:moveTo>
                <a:cubicBezTo>
                  <a:pt x="19" y="70"/>
                  <a:pt x="19" y="70"/>
                  <a:pt x="19" y="70"/>
                </a:cubicBezTo>
                <a:cubicBezTo>
                  <a:pt x="19" y="69"/>
                  <a:pt x="19" y="69"/>
                  <a:pt x="19" y="69"/>
                </a:cubicBezTo>
                <a:cubicBezTo>
                  <a:pt x="19" y="69"/>
                  <a:pt x="19" y="69"/>
                  <a:pt x="19" y="69"/>
                </a:cubicBezTo>
                <a:cubicBezTo>
                  <a:pt x="20" y="69"/>
                  <a:pt x="20" y="69"/>
                  <a:pt x="20" y="69"/>
                </a:cubicBezTo>
                <a:cubicBezTo>
                  <a:pt x="20" y="72"/>
                  <a:pt x="20" y="72"/>
                  <a:pt x="20" y="72"/>
                </a:cubicBezTo>
                <a:cubicBezTo>
                  <a:pt x="21" y="72"/>
                  <a:pt x="21" y="72"/>
                  <a:pt x="21" y="72"/>
                </a:cubicBezTo>
                <a:cubicBezTo>
                  <a:pt x="21" y="72"/>
                  <a:pt x="21" y="72"/>
                  <a:pt x="21" y="72"/>
                </a:cubicBezTo>
                <a:cubicBezTo>
                  <a:pt x="21" y="72"/>
                  <a:pt x="21" y="73"/>
                  <a:pt x="21" y="73"/>
                </a:cubicBezTo>
                <a:cubicBezTo>
                  <a:pt x="21" y="73"/>
                  <a:pt x="21" y="73"/>
                  <a:pt x="21" y="73"/>
                </a:cubicBezTo>
                <a:cubicBezTo>
                  <a:pt x="21" y="73"/>
                  <a:pt x="21" y="73"/>
                  <a:pt x="21" y="73"/>
                </a:cubicBezTo>
                <a:cubicBezTo>
                  <a:pt x="19" y="73"/>
                  <a:pt x="19" y="73"/>
                  <a:pt x="19" y="73"/>
                </a:cubicBezTo>
                <a:cubicBezTo>
                  <a:pt x="19" y="73"/>
                  <a:pt x="19" y="73"/>
                  <a:pt x="19" y="73"/>
                </a:cubicBezTo>
                <a:cubicBezTo>
                  <a:pt x="19" y="73"/>
                  <a:pt x="19" y="73"/>
                  <a:pt x="19" y="73"/>
                </a:cubicBezTo>
                <a:cubicBezTo>
                  <a:pt x="19" y="73"/>
                  <a:pt x="19" y="72"/>
                  <a:pt x="19" y="72"/>
                </a:cubicBezTo>
                <a:cubicBezTo>
                  <a:pt x="19" y="72"/>
                  <a:pt x="19" y="72"/>
                  <a:pt x="19" y="72"/>
                </a:cubicBezTo>
                <a:cubicBezTo>
                  <a:pt x="20" y="72"/>
                  <a:pt x="20" y="72"/>
                  <a:pt x="20" y="72"/>
                </a:cubicBezTo>
                <a:cubicBezTo>
                  <a:pt x="20" y="70"/>
                  <a:pt x="20" y="70"/>
                  <a:pt x="20" y="70"/>
                </a:cubicBezTo>
                <a:cubicBezTo>
                  <a:pt x="19" y="70"/>
                  <a:pt x="19" y="70"/>
                  <a:pt x="19" y="70"/>
                </a:cubicBezTo>
                <a:cubicBezTo>
                  <a:pt x="19" y="70"/>
                  <a:pt x="19" y="70"/>
                  <a:pt x="19" y="70"/>
                </a:cubicBezTo>
                <a:cubicBezTo>
                  <a:pt x="19" y="70"/>
                  <a:pt x="19" y="70"/>
                  <a:pt x="19" y="70"/>
                </a:cubicBezTo>
                <a:close/>
                <a:moveTo>
                  <a:pt x="24" y="72"/>
                </a:moveTo>
                <a:cubicBezTo>
                  <a:pt x="24" y="72"/>
                  <a:pt x="24" y="72"/>
                  <a:pt x="24" y="72"/>
                </a:cubicBezTo>
                <a:cubicBezTo>
                  <a:pt x="24" y="72"/>
                  <a:pt x="25" y="71"/>
                  <a:pt x="25" y="71"/>
                </a:cubicBezTo>
                <a:cubicBezTo>
                  <a:pt x="25" y="72"/>
                  <a:pt x="24" y="72"/>
                  <a:pt x="24" y="72"/>
                </a:cubicBezTo>
                <a:cubicBezTo>
                  <a:pt x="24" y="72"/>
                  <a:pt x="24" y="72"/>
                  <a:pt x="23" y="72"/>
                </a:cubicBezTo>
                <a:cubicBezTo>
                  <a:pt x="23" y="72"/>
                  <a:pt x="23" y="72"/>
                  <a:pt x="23" y="72"/>
                </a:cubicBezTo>
                <a:cubicBezTo>
                  <a:pt x="23" y="72"/>
                  <a:pt x="23" y="72"/>
                  <a:pt x="23" y="72"/>
                </a:cubicBezTo>
                <a:cubicBezTo>
                  <a:pt x="23" y="72"/>
                  <a:pt x="23" y="72"/>
                  <a:pt x="23" y="72"/>
                </a:cubicBezTo>
                <a:cubicBezTo>
                  <a:pt x="23" y="72"/>
                  <a:pt x="23" y="73"/>
                  <a:pt x="23" y="73"/>
                </a:cubicBezTo>
                <a:cubicBezTo>
                  <a:pt x="23" y="73"/>
                  <a:pt x="23" y="73"/>
                  <a:pt x="23" y="73"/>
                </a:cubicBezTo>
                <a:cubicBezTo>
                  <a:pt x="23" y="73"/>
                  <a:pt x="23" y="73"/>
                  <a:pt x="23" y="73"/>
                </a:cubicBezTo>
                <a:cubicBezTo>
                  <a:pt x="24" y="73"/>
                  <a:pt x="24" y="73"/>
                  <a:pt x="25" y="73"/>
                </a:cubicBezTo>
                <a:cubicBezTo>
                  <a:pt x="25" y="72"/>
                  <a:pt x="25" y="72"/>
                  <a:pt x="25" y="71"/>
                </a:cubicBezTo>
                <a:cubicBezTo>
                  <a:pt x="25" y="71"/>
                  <a:pt x="25" y="70"/>
                  <a:pt x="25" y="70"/>
                </a:cubicBezTo>
                <a:cubicBezTo>
                  <a:pt x="25" y="70"/>
                  <a:pt x="25" y="69"/>
                  <a:pt x="25" y="69"/>
                </a:cubicBezTo>
                <a:cubicBezTo>
                  <a:pt x="24" y="69"/>
                  <a:pt x="24" y="69"/>
                  <a:pt x="24" y="69"/>
                </a:cubicBezTo>
                <a:cubicBezTo>
                  <a:pt x="23" y="69"/>
                  <a:pt x="23" y="69"/>
                  <a:pt x="23" y="69"/>
                </a:cubicBezTo>
                <a:cubicBezTo>
                  <a:pt x="23" y="70"/>
                  <a:pt x="23" y="70"/>
                  <a:pt x="23" y="70"/>
                </a:cubicBezTo>
                <a:cubicBezTo>
                  <a:pt x="23" y="71"/>
                  <a:pt x="23" y="71"/>
                  <a:pt x="23" y="71"/>
                </a:cubicBezTo>
                <a:cubicBezTo>
                  <a:pt x="23" y="72"/>
                  <a:pt x="23" y="72"/>
                  <a:pt x="24" y="72"/>
                </a:cubicBezTo>
                <a:close/>
                <a:moveTo>
                  <a:pt x="23" y="70"/>
                </a:moveTo>
                <a:cubicBezTo>
                  <a:pt x="24" y="70"/>
                  <a:pt x="24" y="69"/>
                  <a:pt x="24" y="69"/>
                </a:cubicBezTo>
                <a:cubicBezTo>
                  <a:pt x="24" y="69"/>
                  <a:pt x="24" y="70"/>
                  <a:pt x="24" y="70"/>
                </a:cubicBezTo>
                <a:cubicBezTo>
                  <a:pt x="24" y="70"/>
                  <a:pt x="25" y="70"/>
                  <a:pt x="25" y="70"/>
                </a:cubicBezTo>
                <a:cubicBezTo>
                  <a:pt x="24" y="71"/>
                  <a:pt x="24" y="71"/>
                  <a:pt x="24" y="71"/>
                </a:cubicBezTo>
                <a:cubicBezTo>
                  <a:pt x="24" y="71"/>
                  <a:pt x="24" y="71"/>
                  <a:pt x="23" y="71"/>
                </a:cubicBezTo>
                <a:cubicBezTo>
                  <a:pt x="23" y="71"/>
                  <a:pt x="23" y="70"/>
                  <a:pt x="23" y="70"/>
                </a:cubicBezTo>
                <a:cubicBezTo>
                  <a:pt x="23" y="70"/>
                  <a:pt x="23" y="70"/>
                  <a:pt x="23" y="70"/>
                </a:cubicBezTo>
                <a:close/>
                <a:moveTo>
                  <a:pt x="26" y="72"/>
                </a:moveTo>
                <a:cubicBezTo>
                  <a:pt x="26" y="72"/>
                  <a:pt x="26" y="72"/>
                  <a:pt x="26" y="72"/>
                </a:cubicBezTo>
                <a:cubicBezTo>
                  <a:pt x="26" y="73"/>
                  <a:pt x="27" y="73"/>
                  <a:pt x="27" y="73"/>
                </a:cubicBezTo>
                <a:cubicBezTo>
                  <a:pt x="27" y="73"/>
                  <a:pt x="27" y="73"/>
                  <a:pt x="28" y="73"/>
                </a:cubicBezTo>
                <a:cubicBezTo>
                  <a:pt x="28" y="73"/>
                  <a:pt x="28" y="73"/>
                  <a:pt x="28" y="73"/>
                </a:cubicBezTo>
                <a:cubicBezTo>
                  <a:pt x="29" y="73"/>
                  <a:pt x="29" y="73"/>
                  <a:pt x="29" y="72"/>
                </a:cubicBezTo>
                <a:cubicBezTo>
                  <a:pt x="29" y="72"/>
                  <a:pt x="29" y="72"/>
                  <a:pt x="29" y="72"/>
                </a:cubicBezTo>
                <a:cubicBezTo>
                  <a:pt x="29" y="72"/>
                  <a:pt x="29" y="72"/>
                  <a:pt x="29" y="71"/>
                </a:cubicBezTo>
                <a:cubicBezTo>
                  <a:pt x="29" y="71"/>
                  <a:pt x="29" y="71"/>
                  <a:pt x="29" y="71"/>
                </a:cubicBezTo>
                <a:cubicBezTo>
                  <a:pt x="29" y="71"/>
                  <a:pt x="29" y="71"/>
                  <a:pt x="29" y="71"/>
                </a:cubicBezTo>
                <a:cubicBezTo>
                  <a:pt x="29" y="70"/>
                  <a:pt x="29" y="70"/>
                  <a:pt x="29" y="70"/>
                </a:cubicBezTo>
                <a:cubicBezTo>
                  <a:pt x="29" y="70"/>
                  <a:pt x="29" y="69"/>
                  <a:pt x="29" y="69"/>
                </a:cubicBezTo>
                <a:cubicBezTo>
                  <a:pt x="28" y="69"/>
                  <a:pt x="28" y="69"/>
                  <a:pt x="28" y="69"/>
                </a:cubicBezTo>
                <a:cubicBezTo>
                  <a:pt x="27" y="69"/>
                  <a:pt x="27" y="69"/>
                  <a:pt x="27" y="69"/>
                </a:cubicBezTo>
                <a:cubicBezTo>
                  <a:pt x="26" y="69"/>
                  <a:pt x="26" y="70"/>
                  <a:pt x="26" y="70"/>
                </a:cubicBezTo>
                <a:cubicBezTo>
                  <a:pt x="26" y="70"/>
                  <a:pt x="26" y="70"/>
                  <a:pt x="26" y="71"/>
                </a:cubicBezTo>
                <a:cubicBezTo>
                  <a:pt x="26" y="71"/>
                  <a:pt x="27" y="71"/>
                  <a:pt x="27" y="71"/>
                </a:cubicBezTo>
                <a:cubicBezTo>
                  <a:pt x="27" y="71"/>
                  <a:pt x="26" y="71"/>
                  <a:pt x="26" y="71"/>
                </a:cubicBezTo>
                <a:cubicBezTo>
                  <a:pt x="26" y="72"/>
                  <a:pt x="26" y="72"/>
                  <a:pt x="26" y="72"/>
                </a:cubicBezTo>
                <a:close/>
                <a:moveTo>
                  <a:pt x="27" y="70"/>
                </a:moveTo>
                <a:cubicBezTo>
                  <a:pt x="27" y="70"/>
                  <a:pt x="27" y="69"/>
                  <a:pt x="28" y="69"/>
                </a:cubicBezTo>
                <a:cubicBezTo>
                  <a:pt x="28" y="69"/>
                  <a:pt x="28" y="70"/>
                  <a:pt x="28" y="70"/>
                </a:cubicBezTo>
                <a:cubicBezTo>
                  <a:pt x="28" y="70"/>
                  <a:pt x="28" y="70"/>
                  <a:pt x="28" y="70"/>
                </a:cubicBezTo>
                <a:cubicBezTo>
                  <a:pt x="28" y="70"/>
                  <a:pt x="28" y="70"/>
                  <a:pt x="28" y="70"/>
                </a:cubicBezTo>
                <a:cubicBezTo>
                  <a:pt x="28" y="71"/>
                  <a:pt x="28" y="71"/>
                  <a:pt x="28" y="71"/>
                </a:cubicBezTo>
                <a:cubicBezTo>
                  <a:pt x="27" y="71"/>
                  <a:pt x="27" y="71"/>
                  <a:pt x="27" y="70"/>
                </a:cubicBezTo>
                <a:cubicBezTo>
                  <a:pt x="27" y="70"/>
                  <a:pt x="27" y="70"/>
                  <a:pt x="27" y="70"/>
                </a:cubicBezTo>
                <a:cubicBezTo>
                  <a:pt x="27" y="70"/>
                  <a:pt x="27" y="70"/>
                  <a:pt x="27" y="70"/>
                </a:cubicBezTo>
                <a:close/>
                <a:moveTo>
                  <a:pt x="27" y="71"/>
                </a:moveTo>
                <a:cubicBezTo>
                  <a:pt x="27" y="71"/>
                  <a:pt x="27" y="71"/>
                  <a:pt x="28" y="71"/>
                </a:cubicBezTo>
                <a:cubicBezTo>
                  <a:pt x="28" y="71"/>
                  <a:pt x="28" y="71"/>
                  <a:pt x="28" y="71"/>
                </a:cubicBezTo>
                <a:cubicBezTo>
                  <a:pt x="28" y="72"/>
                  <a:pt x="28" y="72"/>
                  <a:pt x="28" y="72"/>
                </a:cubicBezTo>
                <a:cubicBezTo>
                  <a:pt x="28" y="72"/>
                  <a:pt x="28" y="72"/>
                  <a:pt x="28" y="72"/>
                </a:cubicBezTo>
                <a:cubicBezTo>
                  <a:pt x="28" y="72"/>
                  <a:pt x="28" y="72"/>
                  <a:pt x="28" y="72"/>
                </a:cubicBezTo>
                <a:cubicBezTo>
                  <a:pt x="27" y="72"/>
                  <a:pt x="27" y="72"/>
                  <a:pt x="27" y="72"/>
                </a:cubicBezTo>
                <a:cubicBezTo>
                  <a:pt x="27" y="72"/>
                  <a:pt x="27" y="72"/>
                  <a:pt x="27" y="72"/>
                </a:cubicBezTo>
                <a:cubicBezTo>
                  <a:pt x="27" y="72"/>
                  <a:pt x="27" y="72"/>
                  <a:pt x="27" y="71"/>
                </a:cubicBezTo>
                <a:close/>
                <a:moveTo>
                  <a:pt x="32" y="72"/>
                </a:moveTo>
                <a:cubicBezTo>
                  <a:pt x="32" y="72"/>
                  <a:pt x="32" y="72"/>
                  <a:pt x="32" y="72"/>
                </a:cubicBezTo>
                <a:cubicBezTo>
                  <a:pt x="31" y="72"/>
                  <a:pt x="31" y="72"/>
                  <a:pt x="31" y="72"/>
                </a:cubicBezTo>
                <a:cubicBezTo>
                  <a:pt x="31" y="72"/>
                  <a:pt x="31" y="73"/>
                  <a:pt x="31" y="73"/>
                </a:cubicBezTo>
                <a:cubicBezTo>
                  <a:pt x="31" y="73"/>
                  <a:pt x="31" y="73"/>
                  <a:pt x="31" y="73"/>
                </a:cubicBezTo>
                <a:cubicBezTo>
                  <a:pt x="31" y="73"/>
                  <a:pt x="31" y="73"/>
                  <a:pt x="32" y="73"/>
                </a:cubicBezTo>
                <a:cubicBezTo>
                  <a:pt x="32" y="73"/>
                  <a:pt x="32" y="73"/>
                  <a:pt x="32" y="73"/>
                </a:cubicBezTo>
                <a:cubicBezTo>
                  <a:pt x="33" y="73"/>
                  <a:pt x="33" y="73"/>
                  <a:pt x="33" y="73"/>
                </a:cubicBezTo>
                <a:cubicBezTo>
                  <a:pt x="33" y="73"/>
                  <a:pt x="33" y="73"/>
                  <a:pt x="33" y="73"/>
                </a:cubicBezTo>
                <a:cubicBezTo>
                  <a:pt x="33" y="73"/>
                  <a:pt x="33" y="72"/>
                  <a:pt x="33" y="72"/>
                </a:cubicBezTo>
                <a:cubicBezTo>
                  <a:pt x="33" y="72"/>
                  <a:pt x="33" y="72"/>
                  <a:pt x="32" y="72"/>
                </a:cubicBezTo>
                <a:cubicBezTo>
                  <a:pt x="32" y="72"/>
                  <a:pt x="32" y="72"/>
                  <a:pt x="32" y="72"/>
                </a:cubicBezTo>
                <a:cubicBezTo>
                  <a:pt x="33" y="72"/>
                  <a:pt x="33" y="72"/>
                  <a:pt x="33" y="72"/>
                </a:cubicBezTo>
                <a:cubicBezTo>
                  <a:pt x="33" y="72"/>
                  <a:pt x="33" y="72"/>
                  <a:pt x="33" y="72"/>
                </a:cubicBezTo>
                <a:cubicBezTo>
                  <a:pt x="33" y="72"/>
                  <a:pt x="33" y="72"/>
                  <a:pt x="33" y="72"/>
                </a:cubicBezTo>
                <a:cubicBezTo>
                  <a:pt x="33" y="71"/>
                  <a:pt x="33" y="71"/>
                  <a:pt x="32" y="71"/>
                </a:cubicBezTo>
                <a:cubicBezTo>
                  <a:pt x="32" y="69"/>
                  <a:pt x="32" y="69"/>
                  <a:pt x="32" y="69"/>
                </a:cubicBezTo>
                <a:cubicBezTo>
                  <a:pt x="32" y="69"/>
                  <a:pt x="32" y="69"/>
                  <a:pt x="32" y="69"/>
                </a:cubicBezTo>
                <a:cubicBezTo>
                  <a:pt x="30" y="72"/>
                  <a:pt x="30" y="72"/>
                  <a:pt x="30" y="72"/>
                </a:cubicBezTo>
                <a:cubicBezTo>
                  <a:pt x="30" y="72"/>
                  <a:pt x="30" y="72"/>
                  <a:pt x="30" y="72"/>
                </a:cubicBezTo>
                <a:cubicBezTo>
                  <a:pt x="32" y="72"/>
                  <a:pt x="32" y="72"/>
                  <a:pt x="32" y="72"/>
                </a:cubicBezTo>
                <a:close/>
                <a:moveTo>
                  <a:pt x="31" y="71"/>
                </a:moveTo>
                <a:cubicBezTo>
                  <a:pt x="32" y="70"/>
                  <a:pt x="32" y="70"/>
                  <a:pt x="32" y="70"/>
                </a:cubicBezTo>
                <a:cubicBezTo>
                  <a:pt x="32" y="71"/>
                  <a:pt x="32" y="71"/>
                  <a:pt x="32" y="71"/>
                </a:cubicBezTo>
                <a:lnTo>
                  <a:pt x="31" y="71"/>
                </a:lnTo>
                <a:close/>
                <a:moveTo>
                  <a:pt x="40" y="73"/>
                </a:moveTo>
                <a:cubicBezTo>
                  <a:pt x="40" y="73"/>
                  <a:pt x="40" y="73"/>
                  <a:pt x="40" y="73"/>
                </a:cubicBezTo>
                <a:cubicBezTo>
                  <a:pt x="41" y="73"/>
                  <a:pt x="41" y="73"/>
                  <a:pt x="41" y="73"/>
                </a:cubicBezTo>
                <a:cubicBezTo>
                  <a:pt x="42" y="72"/>
                  <a:pt x="42" y="72"/>
                  <a:pt x="42" y="71"/>
                </a:cubicBezTo>
                <a:cubicBezTo>
                  <a:pt x="42" y="71"/>
                  <a:pt x="42" y="71"/>
                  <a:pt x="42" y="71"/>
                </a:cubicBezTo>
                <a:cubicBezTo>
                  <a:pt x="42" y="70"/>
                  <a:pt x="42" y="70"/>
                  <a:pt x="42" y="70"/>
                </a:cubicBezTo>
                <a:cubicBezTo>
                  <a:pt x="41" y="69"/>
                  <a:pt x="41" y="69"/>
                  <a:pt x="41" y="69"/>
                </a:cubicBezTo>
                <a:cubicBezTo>
                  <a:pt x="41" y="69"/>
                  <a:pt x="41" y="69"/>
                  <a:pt x="40" y="69"/>
                </a:cubicBezTo>
                <a:cubicBezTo>
                  <a:pt x="40" y="69"/>
                  <a:pt x="40" y="69"/>
                  <a:pt x="39" y="69"/>
                </a:cubicBezTo>
                <a:cubicBezTo>
                  <a:pt x="39" y="70"/>
                  <a:pt x="39" y="70"/>
                  <a:pt x="39" y="71"/>
                </a:cubicBezTo>
                <a:cubicBezTo>
                  <a:pt x="39" y="71"/>
                  <a:pt x="39" y="71"/>
                  <a:pt x="39" y="71"/>
                </a:cubicBezTo>
                <a:cubicBezTo>
                  <a:pt x="39" y="72"/>
                  <a:pt x="39" y="72"/>
                  <a:pt x="39" y="72"/>
                </a:cubicBezTo>
                <a:cubicBezTo>
                  <a:pt x="39" y="73"/>
                  <a:pt x="40" y="73"/>
                  <a:pt x="40" y="73"/>
                </a:cubicBezTo>
                <a:close/>
                <a:moveTo>
                  <a:pt x="40" y="71"/>
                </a:moveTo>
                <a:cubicBezTo>
                  <a:pt x="40" y="70"/>
                  <a:pt x="40" y="70"/>
                  <a:pt x="40" y="70"/>
                </a:cubicBezTo>
                <a:cubicBezTo>
                  <a:pt x="40" y="70"/>
                  <a:pt x="40" y="69"/>
                  <a:pt x="40" y="69"/>
                </a:cubicBezTo>
                <a:cubicBezTo>
                  <a:pt x="41" y="69"/>
                  <a:pt x="41" y="70"/>
                  <a:pt x="41" y="70"/>
                </a:cubicBezTo>
                <a:cubicBezTo>
                  <a:pt x="41" y="70"/>
                  <a:pt x="41" y="70"/>
                  <a:pt x="41" y="71"/>
                </a:cubicBezTo>
                <a:cubicBezTo>
                  <a:pt x="41" y="71"/>
                  <a:pt x="41" y="71"/>
                  <a:pt x="41" y="71"/>
                </a:cubicBezTo>
                <a:cubicBezTo>
                  <a:pt x="41" y="72"/>
                  <a:pt x="41" y="72"/>
                  <a:pt x="41" y="72"/>
                </a:cubicBezTo>
                <a:cubicBezTo>
                  <a:pt x="41" y="72"/>
                  <a:pt x="41" y="72"/>
                  <a:pt x="40" y="72"/>
                </a:cubicBezTo>
                <a:cubicBezTo>
                  <a:pt x="40" y="72"/>
                  <a:pt x="40" y="72"/>
                  <a:pt x="40" y="72"/>
                </a:cubicBezTo>
                <a:cubicBezTo>
                  <a:pt x="40" y="72"/>
                  <a:pt x="40" y="72"/>
                  <a:pt x="40" y="71"/>
                </a:cubicBezTo>
                <a:close/>
                <a:moveTo>
                  <a:pt x="43" y="70"/>
                </a:moveTo>
                <a:cubicBezTo>
                  <a:pt x="43" y="70"/>
                  <a:pt x="43" y="70"/>
                  <a:pt x="43" y="70"/>
                </a:cubicBezTo>
                <a:cubicBezTo>
                  <a:pt x="43" y="69"/>
                  <a:pt x="43" y="69"/>
                  <a:pt x="43" y="69"/>
                </a:cubicBezTo>
                <a:cubicBezTo>
                  <a:pt x="43" y="69"/>
                  <a:pt x="43" y="69"/>
                  <a:pt x="43" y="69"/>
                </a:cubicBezTo>
                <a:cubicBezTo>
                  <a:pt x="45" y="69"/>
                  <a:pt x="45" y="69"/>
                  <a:pt x="45" y="69"/>
                </a:cubicBezTo>
                <a:cubicBezTo>
                  <a:pt x="45" y="72"/>
                  <a:pt x="45" y="72"/>
                  <a:pt x="45" y="72"/>
                </a:cubicBezTo>
                <a:cubicBezTo>
                  <a:pt x="45" y="72"/>
                  <a:pt x="45" y="72"/>
                  <a:pt x="45" y="72"/>
                </a:cubicBezTo>
                <a:cubicBezTo>
                  <a:pt x="45" y="72"/>
                  <a:pt x="45" y="72"/>
                  <a:pt x="46" y="72"/>
                </a:cubicBezTo>
                <a:cubicBezTo>
                  <a:pt x="46" y="72"/>
                  <a:pt x="46" y="73"/>
                  <a:pt x="46" y="73"/>
                </a:cubicBezTo>
                <a:cubicBezTo>
                  <a:pt x="46" y="73"/>
                  <a:pt x="46" y="73"/>
                  <a:pt x="46" y="73"/>
                </a:cubicBezTo>
                <a:cubicBezTo>
                  <a:pt x="45" y="73"/>
                  <a:pt x="45" y="73"/>
                  <a:pt x="45" y="73"/>
                </a:cubicBezTo>
                <a:cubicBezTo>
                  <a:pt x="43" y="73"/>
                  <a:pt x="43" y="73"/>
                  <a:pt x="43" y="73"/>
                </a:cubicBezTo>
                <a:cubicBezTo>
                  <a:pt x="43" y="73"/>
                  <a:pt x="43" y="73"/>
                  <a:pt x="43" y="73"/>
                </a:cubicBezTo>
                <a:cubicBezTo>
                  <a:pt x="43" y="73"/>
                  <a:pt x="43" y="73"/>
                  <a:pt x="43" y="73"/>
                </a:cubicBezTo>
                <a:cubicBezTo>
                  <a:pt x="43" y="73"/>
                  <a:pt x="43" y="72"/>
                  <a:pt x="43" y="72"/>
                </a:cubicBezTo>
                <a:cubicBezTo>
                  <a:pt x="43" y="72"/>
                  <a:pt x="43" y="72"/>
                  <a:pt x="43" y="72"/>
                </a:cubicBezTo>
                <a:cubicBezTo>
                  <a:pt x="44" y="72"/>
                  <a:pt x="44" y="72"/>
                  <a:pt x="44" y="72"/>
                </a:cubicBezTo>
                <a:cubicBezTo>
                  <a:pt x="44" y="70"/>
                  <a:pt x="44" y="70"/>
                  <a:pt x="44" y="70"/>
                </a:cubicBezTo>
                <a:cubicBezTo>
                  <a:pt x="43" y="70"/>
                  <a:pt x="43" y="70"/>
                  <a:pt x="43" y="70"/>
                </a:cubicBezTo>
                <a:cubicBezTo>
                  <a:pt x="43" y="70"/>
                  <a:pt x="43" y="70"/>
                  <a:pt x="43" y="70"/>
                </a:cubicBezTo>
                <a:cubicBezTo>
                  <a:pt x="43" y="70"/>
                  <a:pt x="43" y="70"/>
                  <a:pt x="43" y="70"/>
                </a:cubicBezTo>
                <a:close/>
                <a:moveTo>
                  <a:pt x="49" y="73"/>
                </a:moveTo>
                <a:cubicBezTo>
                  <a:pt x="46" y="73"/>
                  <a:pt x="46" y="73"/>
                  <a:pt x="46" y="73"/>
                </a:cubicBezTo>
                <a:cubicBezTo>
                  <a:pt x="46" y="72"/>
                  <a:pt x="46" y="72"/>
                  <a:pt x="46" y="72"/>
                </a:cubicBezTo>
                <a:cubicBezTo>
                  <a:pt x="48" y="71"/>
                  <a:pt x="48" y="71"/>
                  <a:pt x="49" y="70"/>
                </a:cubicBezTo>
                <a:cubicBezTo>
                  <a:pt x="49" y="70"/>
                  <a:pt x="49" y="70"/>
                  <a:pt x="49" y="70"/>
                </a:cubicBezTo>
                <a:cubicBezTo>
                  <a:pt x="49" y="70"/>
                  <a:pt x="49" y="70"/>
                  <a:pt x="49" y="70"/>
                </a:cubicBezTo>
                <a:cubicBezTo>
                  <a:pt x="48" y="70"/>
                  <a:pt x="48" y="69"/>
                  <a:pt x="48" y="69"/>
                </a:cubicBezTo>
                <a:cubicBezTo>
                  <a:pt x="48" y="69"/>
                  <a:pt x="48"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69"/>
                </a:cubicBezTo>
                <a:cubicBezTo>
                  <a:pt x="47" y="69"/>
                  <a:pt x="47" y="69"/>
                  <a:pt x="47" y="69"/>
                </a:cubicBezTo>
                <a:cubicBezTo>
                  <a:pt x="48" y="69"/>
                  <a:pt x="48" y="69"/>
                  <a:pt x="48" y="69"/>
                </a:cubicBezTo>
                <a:cubicBezTo>
                  <a:pt x="48" y="69"/>
                  <a:pt x="49" y="69"/>
                  <a:pt x="49" y="69"/>
                </a:cubicBezTo>
                <a:cubicBezTo>
                  <a:pt x="49" y="69"/>
                  <a:pt x="49" y="70"/>
                  <a:pt x="49" y="70"/>
                </a:cubicBezTo>
                <a:cubicBezTo>
                  <a:pt x="49" y="70"/>
                  <a:pt x="49" y="70"/>
                  <a:pt x="49" y="71"/>
                </a:cubicBezTo>
                <a:cubicBezTo>
                  <a:pt x="49" y="71"/>
                  <a:pt x="49" y="71"/>
                  <a:pt x="49" y="71"/>
                </a:cubicBezTo>
                <a:cubicBezTo>
                  <a:pt x="49" y="71"/>
                  <a:pt x="48" y="72"/>
                  <a:pt x="47" y="72"/>
                </a:cubicBezTo>
                <a:cubicBezTo>
                  <a:pt x="49" y="72"/>
                  <a:pt x="49" y="72"/>
                  <a:pt x="49" y="72"/>
                </a:cubicBezTo>
                <a:cubicBezTo>
                  <a:pt x="49" y="72"/>
                  <a:pt x="49" y="72"/>
                  <a:pt x="49" y="72"/>
                </a:cubicBezTo>
                <a:cubicBezTo>
                  <a:pt x="49" y="72"/>
                  <a:pt x="49" y="72"/>
                  <a:pt x="49" y="72"/>
                </a:cubicBezTo>
                <a:cubicBezTo>
                  <a:pt x="49" y="72"/>
                  <a:pt x="49" y="73"/>
                  <a:pt x="49" y="73"/>
                </a:cubicBezTo>
                <a:close/>
                <a:moveTo>
                  <a:pt x="51" y="73"/>
                </a:moveTo>
                <a:cubicBezTo>
                  <a:pt x="50" y="73"/>
                  <a:pt x="50" y="73"/>
                  <a:pt x="50" y="72"/>
                </a:cubicBezTo>
                <a:cubicBezTo>
                  <a:pt x="50" y="72"/>
                  <a:pt x="50" y="72"/>
                  <a:pt x="50" y="72"/>
                </a:cubicBezTo>
                <a:cubicBezTo>
                  <a:pt x="51" y="72"/>
                  <a:pt x="51" y="72"/>
                  <a:pt x="51" y="72"/>
                </a:cubicBezTo>
                <a:cubicBezTo>
                  <a:pt x="51" y="72"/>
                  <a:pt x="51" y="72"/>
                  <a:pt x="51" y="72"/>
                </a:cubicBezTo>
                <a:cubicBezTo>
                  <a:pt x="51" y="72"/>
                  <a:pt x="51" y="72"/>
                  <a:pt x="51" y="72"/>
                </a:cubicBezTo>
                <a:cubicBezTo>
                  <a:pt x="51" y="72"/>
                  <a:pt x="52" y="72"/>
                  <a:pt x="52" y="72"/>
                </a:cubicBezTo>
                <a:cubicBezTo>
                  <a:pt x="52" y="72"/>
                  <a:pt x="52" y="72"/>
                  <a:pt x="53" y="72"/>
                </a:cubicBezTo>
                <a:cubicBezTo>
                  <a:pt x="53" y="72"/>
                  <a:pt x="53" y="72"/>
                  <a:pt x="53" y="72"/>
                </a:cubicBezTo>
                <a:cubicBezTo>
                  <a:pt x="53" y="71"/>
                  <a:pt x="53" y="71"/>
                  <a:pt x="53" y="71"/>
                </a:cubicBezTo>
                <a:cubicBezTo>
                  <a:pt x="52" y="71"/>
                  <a:pt x="52" y="71"/>
                  <a:pt x="52" y="71"/>
                </a:cubicBezTo>
                <a:cubicBezTo>
                  <a:pt x="52" y="71"/>
                  <a:pt x="52" y="71"/>
                  <a:pt x="51" y="71"/>
                </a:cubicBezTo>
                <a:cubicBezTo>
                  <a:pt x="51" y="71"/>
                  <a:pt x="51" y="71"/>
                  <a:pt x="51" y="71"/>
                </a:cubicBezTo>
                <a:cubicBezTo>
                  <a:pt x="51" y="71"/>
                  <a:pt x="51" y="71"/>
                  <a:pt x="51" y="71"/>
                </a:cubicBezTo>
                <a:cubicBezTo>
                  <a:pt x="51" y="71"/>
                  <a:pt x="51" y="71"/>
                  <a:pt x="51" y="71"/>
                </a:cubicBezTo>
                <a:cubicBezTo>
                  <a:pt x="51" y="69"/>
                  <a:pt x="51" y="69"/>
                  <a:pt x="51" y="69"/>
                </a:cubicBezTo>
                <a:cubicBezTo>
                  <a:pt x="53" y="69"/>
                  <a:pt x="53" y="69"/>
                  <a:pt x="53" y="69"/>
                </a:cubicBezTo>
                <a:cubicBezTo>
                  <a:pt x="53" y="69"/>
                  <a:pt x="53" y="69"/>
                  <a:pt x="53" y="69"/>
                </a:cubicBezTo>
                <a:cubicBezTo>
                  <a:pt x="53" y="69"/>
                  <a:pt x="53" y="69"/>
                  <a:pt x="53" y="69"/>
                </a:cubicBezTo>
                <a:cubicBezTo>
                  <a:pt x="53" y="69"/>
                  <a:pt x="53" y="69"/>
                  <a:pt x="53" y="69"/>
                </a:cubicBezTo>
                <a:cubicBezTo>
                  <a:pt x="53" y="70"/>
                  <a:pt x="53" y="70"/>
                  <a:pt x="53" y="70"/>
                </a:cubicBezTo>
                <a:cubicBezTo>
                  <a:pt x="51" y="70"/>
                  <a:pt x="51" y="70"/>
                  <a:pt x="51" y="70"/>
                </a:cubicBezTo>
                <a:cubicBezTo>
                  <a:pt x="51" y="70"/>
                  <a:pt x="51" y="70"/>
                  <a:pt x="51" y="70"/>
                </a:cubicBezTo>
                <a:cubicBezTo>
                  <a:pt x="52" y="70"/>
                  <a:pt x="52" y="70"/>
                  <a:pt x="52" y="70"/>
                </a:cubicBezTo>
                <a:cubicBezTo>
                  <a:pt x="52" y="70"/>
                  <a:pt x="53" y="70"/>
                  <a:pt x="53" y="71"/>
                </a:cubicBezTo>
                <a:cubicBezTo>
                  <a:pt x="53" y="71"/>
                  <a:pt x="53" y="71"/>
                  <a:pt x="53" y="72"/>
                </a:cubicBezTo>
                <a:cubicBezTo>
                  <a:pt x="53" y="72"/>
                  <a:pt x="53" y="72"/>
                  <a:pt x="53" y="73"/>
                </a:cubicBezTo>
                <a:cubicBezTo>
                  <a:pt x="53" y="73"/>
                  <a:pt x="52" y="73"/>
                  <a:pt x="52" y="73"/>
                </a:cubicBezTo>
                <a:cubicBezTo>
                  <a:pt x="51" y="73"/>
                  <a:pt x="51" y="73"/>
                  <a:pt x="51" y="73"/>
                </a:cubicBezTo>
                <a:close/>
                <a:moveTo>
                  <a:pt x="60" y="73"/>
                </a:moveTo>
                <a:cubicBezTo>
                  <a:pt x="60" y="73"/>
                  <a:pt x="60" y="73"/>
                  <a:pt x="60" y="73"/>
                </a:cubicBezTo>
                <a:cubicBezTo>
                  <a:pt x="61" y="73"/>
                  <a:pt x="61" y="73"/>
                  <a:pt x="61" y="73"/>
                </a:cubicBezTo>
                <a:cubicBezTo>
                  <a:pt x="62" y="72"/>
                  <a:pt x="62" y="72"/>
                  <a:pt x="62" y="72"/>
                </a:cubicBezTo>
                <a:cubicBezTo>
                  <a:pt x="62" y="71"/>
                  <a:pt x="62" y="71"/>
                  <a:pt x="61" y="71"/>
                </a:cubicBezTo>
                <a:cubicBezTo>
                  <a:pt x="61" y="70"/>
                  <a:pt x="61" y="70"/>
                  <a:pt x="60" y="70"/>
                </a:cubicBezTo>
                <a:cubicBezTo>
                  <a:pt x="60" y="70"/>
                  <a:pt x="60" y="70"/>
                  <a:pt x="60" y="70"/>
                </a:cubicBezTo>
                <a:cubicBezTo>
                  <a:pt x="60" y="70"/>
                  <a:pt x="60" y="71"/>
                  <a:pt x="60" y="71"/>
                </a:cubicBezTo>
                <a:cubicBezTo>
                  <a:pt x="60" y="70"/>
                  <a:pt x="60" y="70"/>
                  <a:pt x="60" y="70"/>
                </a:cubicBezTo>
                <a:cubicBezTo>
                  <a:pt x="60" y="70"/>
                  <a:pt x="60" y="70"/>
                  <a:pt x="60" y="70"/>
                </a:cubicBezTo>
                <a:cubicBezTo>
                  <a:pt x="61" y="69"/>
                  <a:pt x="61" y="69"/>
                  <a:pt x="61" y="69"/>
                </a:cubicBezTo>
                <a:cubicBezTo>
                  <a:pt x="61" y="69"/>
                  <a:pt x="61" y="69"/>
                  <a:pt x="61" y="69"/>
                </a:cubicBezTo>
                <a:cubicBezTo>
                  <a:pt x="61" y="69"/>
                  <a:pt x="61" y="70"/>
                  <a:pt x="61" y="70"/>
                </a:cubicBezTo>
                <a:cubicBezTo>
                  <a:pt x="61" y="70"/>
                  <a:pt x="62" y="69"/>
                  <a:pt x="62" y="69"/>
                </a:cubicBezTo>
                <a:cubicBezTo>
                  <a:pt x="62" y="69"/>
                  <a:pt x="62" y="69"/>
                  <a:pt x="62" y="69"/>
                </a:cubicBezTo>
                <a:cubicBezTo>
                  <a:pt x="62" y="69"/>
                  <a:pt x="62" y="69"/>
                  <a:pt x="62" y="69"/>
                </a:cubicBezTo>
                <a:cubicBezTo>
                  <a:pt x="61" y="69"/>
                  <a:pt x="61" y="69"/>
                  <a:pt x="61" y="69"/>
                </a:cubicBezTo>
                <a:cubicBezTo>
                  <a:pt x="61" y="69"/>
                  <a:pt x="60" y="69"/>
                  <a:pt x="60" y="69"/>
                </a:cubicBezTo>
                <a:cubicBezTo>
                  <a:pt x="60" y="69"/>
                  <a:pt x="59" y="69"/>
                  <a:pt x="59" y="70"/>
                </a:cubicBezTo>
                <a:cubicBezTo>
                  <a:pt x="59" y="70"/>
                  <a:pt x="59" y="70"/>
                  <a:pt x="59" y="71"/>
                </a:cubicBezTo>
                <a:cubicBezTo>
                  <a:pt x="59" y="71"/>
                  <a:pt x="59" y="72"/>
                  <a:pt x="59" y="72"/>
                </a:cubicBezTo>
                <a:cubicBezTo>
                  <a:pt x="59" y="72"/>
                  <a:pt x="59" y="73"/>
                  <a:pt x="60" y="73"/>
                </a:cubicBezTo>
                <a:close/>
                <a:moveTo>
                  <a:pt x="60" y="71"/>
                </a:moveTo>
                <a:cubicBezTo>
                  <a:pt x="60" y="71"/>
                  <a:pt x="60" y="71"/>
                  <a:pt x="60" y="71"/>
                </a:cubicBezTo>
                <a:cubicBezTo>
                  <a:pt x="61" y="71"/>
                  <a:pt x="61" y="71"/>
                  <a:pt x="61" y="71"/>
                </a:cubicBezTo>
                <a:cubicBezTo>
                  <a:pt x="61" y="71"/>
                  <a:pt x="61" y="72"/>
                  <a:pt x="61" y="72"/>
                </a:cubicBezTo>
                <a:cubicBezTo>
                  <a:pt x="61" y="72"/>
                  <a:pt x="61" y="72"/>
                  <a:pt x="61" y="72"/>
                </a:cubicBezTo>
                <a:cubicBezTo>
                  <a:pt x="61" y="72"/>
                  <a:pt x="61" y="72"/>
                  <a:pt x="60" y="72"/>
                </a:cubicBezTo>
                <a:cubicBezTo>
                  <a:pt x="60" y="72"/>
                  <a:pt x="60" y="72"/>
                  <a:pt x="60" y="72"/>
                </a:cubicBezTo>
                <a:cubicBezTo>
                  <a:pt x="60" y="72"/>
                  <a:pt x="60" y="72"/>
                  <a:pt x="60" y="72"/>
                </a:cubicBezTo>
                <a:cubicBezTo>
                  <a:pt x="60" y="71"/>
                  <a:pt x="60" y="71"/>
                  <a:pt x="60" y="71"/>
                </a:cubicBezTo>
                <a:close/>
                <a:moveTo>
                  <a:pt x="63" y="73"/>
                </a:moveTo>
                <a:cubicBezTo>
                  <a:pt x="64" y="73"/>
                  <a:pt x="64" y="73"/>
                  <a:pt x="64" y="73"/>
                </a:cubicBezTo>
                <a:cubicBezTo>
                  <a:pt x="65" y="73"/>
                  <a:pt x="65" y="73"/>
                  <a:pt x="65" y="73"/>
                </a:cubicBezTo>
                <a:cubicBezTo>
                  <a:pt x="65" y="72"/>
                  <a:pt x="66" y="72"/>
                  <a:pt x="66" y="72"/>
                </a:cubicBezTo>
                <a:cubicBezTo>
                  <a:pt x="66" y="71"/>
                  <a:pt x="65" y="71"/>
                  <a:pt x="65" y="71"/>
                </a:cubicBezTo>
                <a:cubicBezTo>
                  <a:pt x="65" y="70"/>
                  <a:pt x="65" y="70"/>
                  <a:pt x="64" y="70"/>
                </a:cubicBezTo>
                <a:cubicBezTo>
                  <a:pt x="64" y="70"/>
                  <a:pt x="64" y="70"/>
                  <a:pt x="64" y="70"/>
                </a:cubicBezTo>
                <a:cubicBezTo>
                  <a:pt x="64" y="70"/>
                  <a:pt x="64" y="71"/>
                  <a:pt x="63" y="71"/>
                </a:cubicBezTo>
                <a:cubicBezTo>
                  <a:pt x="63" y="70"/>
                  <a:pt x="64" y="70"/>
                  <a:pt x="64" y="70"/>
                </a:cubicBezTo>
                <a:cubicBezTo>
                  <a:pt x="64" y="70"/>
                  <a:pt x="64" y="70"/>
                  <a:pt x="64" y="70"/>
                </a:cubicBezTo>
                <a:cubicBezTo>
                  <a:pt x="64" y="69"/>
                  <a:pt x="65" y="69"/>
                  <a:pt x="65" y="69"/>
                </a:cubicBezTo>
                <a:cubicBezTo>
                  <a:pt x="65" y="69"/>
                  <a:pt x="65" y="69"/>
                  <a:pt x="65" y="69"/>
                </a:cubicBezTo>
                <a:cubicBezTo>
                  <a:pt x="65" y="69"/>
                  <a:pt x="65" y="70"/>
                  <a:pt x="65" y="70"/>
                </a:cubicBezTo>
                <a:cubicBezTo>
                  <a:pt x="65" y="70"/>
                  <a:pt x="65" y="69"/>
                  <a:pt x="65" y="69"/>
                </a:cubicBezTo>
                <a:cubicBezTo>
                  <a:pt x="65" y="69"/>
                  <a:pt x="66" y="69"/>
                  <a:pt x="66" y="69"/>
                </a:cubicBezTo>
                <a:cubicBezTo>
                  <a:pt x="66" y="69"/>
                  <a:pt x="65" y="69"/>
                  <a:pt x="65" y="69"/>
                </a:cubicBezTo>
                <a:cubicBezTo>
                  <a:pt x="65" y="69"/>
                  <a:pt x="65" y="69"/>
                  <a:pt x="65" y="69"/>
                </a:cubicBezTo>
                <a:cubicBezTo>
                  <a:pt x="64" y="69"/>
                  <a:pt x="64" y="69"/>
                  <a:pt x="64" y="69"/>
                </a:cubicBezTo>
                <a:cubicBezTo>
                  <a:pt x="64" y="69"/>
                  <a:pt x="63" y="69"/>
                  <a:pt x="63" y="70"/>
                </a:cubicBezTo>
                <a:cubicBezTo>
                  <a:pt x="63" y="70"/>
                  <a:pt x="63" y="70"/>
                  <a:pt x="63" y="71"/>
                </a:cubicBezTo>
                <a:cubicBezTo>
                  <a:pt x="63" y="71"/>
                  <a:pt x="63" y="72"/>
                  <a:pt x="63" y="72"/>
                </a:cubicBezTo>
                <a:cubicBezTo>
                  <a:pt x="63" y="72"/>
                  <a:pt x="63" y="73"/>
                  <a:pt x="63" y="73"/>
                </a:cubicBezTo>
                <a:close/>
                <a:moveTo>
                  <a:pt x="64" y="71"/>
                </a:moveTo>
                <a:cubicBezTo>
                  <a:pt x="64" y="71"/>
                  <a:pt x="64" y="71"/>
                  <a:pt x="64" y="71"/>
                </a:cubicBezTo>
                <a:cubicBezTo>
                  <a:pt x="64" y="71"/>
                  <a:pt x="65" y="71"/>
                  <a:pt x="65" y="71"/>
                </a:cubicBezTo>
                <a:cubicBezTo>
                  <a:pt x="65" y="71"/>
                  <a:pt x="65" y="72"/>
                  <a:pt x="65" y="72"/>
                </a:cubicBezTo>
                <a:cubicBezTo>
                  <a:pt x="65" y="72"/>
                  <a:pt x="65" y="72"/>
                  <a:pt x="65" y="72"/>
                </a:cubicBezTo>
                <a:cubicBezTo>
                  <a:pt x="65" y="72"/>
                  <a:pt x="64" y="72"/>
                  <a:pt x="64" y="72"/>
                </a:cubicBezTo>
                <a:cubicBezTo>
                  <a:pt x="64" y="72"/>
                  <a:pt x="64" y="72"/>
                  <a:pt x="64" y="72"/>
                </a:cubicBezTo>
                <a:cubicBezTo>
                  <a:pt x="64" y="72"/>
                  <a:pt x="64" y="72"/>
                  <a:pt x="63" y="72"/>
                </a:cubicBezTo>
                <a:cubicBezTo>
                  <a:pt x="64" y="71"/>
                  <a:pt x="64" y="71"/>
                  <a:pt x="64" y="71"/>
                </a:cubicBezTo>
                <a:close/>
                <a:moveTo>
                  <a:pt x="69" y="73"/>
                </a:moveTo>
                <a:cubicBezTo>
                  <a:pt x="66" y="73"/>
                  <a:pt x="66" y="73"/>
                  <a:pt x="66" y="73"/>
                </a:cubicBezTo>
                <a:cubicBezTo>
                  <a:pt x="66" y="72"/>
                  <a:pt x="66" y="72"/>
                  <a:pt x="66" y="72"/>
                </a:cubicBezTo>
                <a:cubicBezTo>
                  <a:pt x="67" y="71"/>
                  <a:pt x="68" y="71"/>
                  <a:pt x="68" y="70"/>
                </a:cubicBezTo>
                <a:cubicBezTo>
                  <a:pt x="68" y="70"/>
                  <a:pt x="68" y="70"/>
                  <a:pt x="68" y="70"/>
                </a:cubicBezTo>
                <a:cubicBezTo>
                  <a:pt x="68" y="70"/>
                  <a:pt x="68" y="70"/>
                  <a:pt x="68" y="70"/>
                </a:cubicBezTo>
                <a:cubicBezTo>
                  <a:pt x="68" y="69"/>
                  <a:pt x="68" y="69"/>
                  <a:pt x="68" y="69"/>
                </a:cubicBezTo>
                <a:cubicBezTo>
                  <a:pt x="68" y="69"/>
                  <a:pt x="67" y="69"/>
                  <a:pt x="67" y="70"/>
                </a:cubicBezTo>
                <a:cubicBezTo>
                  <a:pt x="67" y="70"/>
                  <a:pt x="67" y="70"/>
                  <a:pt x="67" y="70"/>
                </a:cubicBezTo>
                <a:cubicBezTo>
                  <a:pt x="67" y="70"/>
                  <a:pt x="67" y="70"/>
                  <a:pt x="67" y="70"/>
                </a:cubicBezTo>
                <a:cubicBezTo>
                  <a:pt x="67" y="70"/>
                  <a:pt x="67" y="70"/>
                  <a:pt x="67" y="70"/>
                </a:cubicBezTo>
                <a:cubicBezTo>
                  <a:pt x="67" y="70"/>
                  <a:pt x="67" y="70"/>
                  <a:pt x="66" y="70"/>
                </a:cubicBezTo>
                <a:cubicBezTo>
                  <a:pt x="66" y="70"/>
                  <a:pt x="66" y="70"/>
                  <a:pt x="66" y="70"/>
                </a:cubicBezTo>
                <a:cubicBezTo>
                  <a:pt x="66" y="70"/>
                  <a:pt x="66" y="70"/>
                  <a:pt x="67" y="69"/>
                </a:cubicBezTo>
                <a:cubicBezTo>
                  <a:pt x="67" y="69"/>
                  <a:pt x="67" y="69"/>
                  <a:pt x="67" y="69"/>
                </a:cubicBezTo>
                <a:cubicBezTo>
                  <a:pt x="67" y="69"/>
                  <a:pt x="68" y="69"/>
                  <a:pt x="68" y="69"/>
                </a:cubicBezTo>
                <a:cubicBezTo>
                  <a:pt x="68" y="69"/>
                  <a:pt x="68" y="69"/>
                  <a:pt x="69" y="69"/>
                </a:cubicBezTo>
                <a:cubicBezTo>
                  <a:pt x="69" y="69"/>
                  <a:pt x="69" y="70"/>
                  <a:pt x="69" y="70"/>
                </a:cubicBezTo>
                <a:cubicBezTo>
                  <a:pt x="69" y="70"/>
                  <a:pt x="69" y="70"/>
                  <a:pt x="69" y="70"/>
                </a:cubicBezTo>
                <a:cubicBezTo>
                  <a:pt x="69" y="71"/>
                  <a:pt x="69" y="71"/>
                  <a:pt x="68" y="71"/>
                </a:cubicBezTo>
                <a:cubicBezTo>
                  <a:pt x="68" y="71"/>
                  <a:pt x="68" y="72"/>
                  <a:pt x="67" y="72"/>
                </a:cubicBezTo>
                <a:cubicBezTo>
                  <a:pt x="69" y="72"/>
                  <a:pt x="69" y="72"/>
                  <a:pt x="69" y="72"/>
                </a:cubicBezTo>
                <a:cubicBezTo>
                  <a:pt x="69" y="72"/>
                  <a:pt x="69" y="72"/>
                  <a:pt x="69" y="72"/>
                </a:cubicBezTo>
                <a:cubicBezTo>
                  <a:pt x="69" y="72"/>
                  <a:pt x="69" y="72"/>
                  <a:pt x="69" y="72"/>
                </a:cubicBezTo>
                <a:cubicBezTo>
                  <a:pt x="69" y="72"/>
                  <a:pt x="69" y="72"/>
                  <a:pt x="69" y="73"/>
                </a:cubicBezTo>
                <a:close/>
                <a:moveTo>
                  <a:pt x="73" y="73"/>
                </a:moveTo>
                <a:cubicBezTo>
                  <a:pt x="70" y="73"/>
                  <a:pt x="70" y="73"/>
                  <a:pt x="70" y="73"/>
                </a:cubicBezTo>
                <a:cubicBezTo>
                  <a:pt x="70" y="72"/>
                  <a:pt x="70" y="72"/>
                  <a:pt x="70" y="72"/>
                </a:cubicBezTo>
                <a:cubicBezTo>
                  <a:pt x="71" y="71"/>
                  <a:pt x="72" y="71"/>
                  <a:pt x="72" y="70"/>
                </a:cubicBezTo>
                <a:cubicBezTo>
                  <a:pt x="72" y="70"/>
                  <a:pt x="72" y="70"/>
                  <a:pt x="72" y="70"/>
                </a:cubicBezTo>
                <a:cubicBezTo>
                  <a:pt x="72" y="70"/>
                  <a:pt x="72" y="70"/>
                  <a:pt x="72" y="70"/>
                </a:cubicBezTo>
                <a:cubicBezTo>
                  <a:pt x="72" y="69"/>
                  <a:pt x="72" y="69"/>
                  <a:pt x="72" y="69"/>
                </a:cubicBezTo>
                <a:cubicBezTo>
                  <a:pt x="71" y="69"/>
                  <a:pt x="71" y="69"/>
                  <a:pt x="71" y="70"/>
                </a:cubicBezTo>
                <a:cubicBezTo>
                  <a:pt x="71" y="70"/>
                  <a:pt x="71" y="70"/>
                  <a:pt x="71" y="70"/>
                </a:cubicBezTo>
                <a:cubicBezTo>
                  <a:pt x="71" y="70"/>
                  <a:pt x="71" y="70"/>
                  <a:pt x="71" y="70"/>
                </a:cubicBezTo>
                <a:cubicBezTo>
                  <a:pt x="71" y="70"/>
                  <a:pt x="71" y="70"/>
                  <a:pt x="71" y="70"/>
                </a:cubicBezTo>
                <a:cubicBezTo>
                  <a:pt x="70" y="70"/>
                  <a:pt x="70" y="70"/>
                  <a:pt x="70" y="70"/>
                </a:cubicBezTo>
                <a:cubicBezTo>
                  <a:pt x="70" y="70"/>
                  <a:pt x="70" y="70"/>
                  <a:pt x="70" y="70"/>
                </a:cubicBezTo>
                <a:cubicBezTo>
                  <a:pt x="70" y="70"/>
                  <a:pt x="70" y="70"/>
                  <a:pt x="70" y="69"/>
                </a:cubicBezTo>
                <a:cubicBezTo>
                  <a:pt x="70" y="69"/>
                  <a:pt x="71" y="69"/>
                  <a:pt x="71" y="69"/>
                </a:cubicBezTo>
                <a:cubicBezTo>
                  <a:pt x="71" y="69"/>
                  <a:pt x="71" y="69"/>
                  <a:pt x="72" y="69"/>
                </a:cubicBezTo>
                <a:cubicBezTo>
                  <a:pt x="72" y="69"/>
                  <a:pt x="72" y="69"/>
                  <a:pt x="73" y="69"/>
                </a:cubicBezTo>
                <a:cubicBezTo>
                  <a:pt x="73" y="69"/>
                  <a:pt x="73" y="70"/>
                  <a:pt x="73" y="70"/>
                </a:cubicBezTo>
                <a:cubicBezTo>
                  <a:pt x="73" y="70"/>
                  <a:pt x="73" y="70"/>
                  <a:pt x="73" y="70"/>
                </a:cubicBezTo>
                <a:cubicBezTo>
                  <a:pt x="73" y="71"/>
                  <a:pt x="73" y="71"/>
                  <a:pt x="72" y="71"/>
                </a:cubicBezTo>
                <a:cubicBezTo>
                  <a:pt x="72" y="71"/>
                  <a:pt x="72" y="72"/>
                  <a:pt x="71" y="72"/>
                </a:cubicBezTo>
                <a:cubicBezTo>
                  <a:pt x="72" y="72"/>
                  <a:pt x="72" y="72"/>
                  <a:pt x="72" y="72"/>
                </a:cubicBezTo>
                <a:cubicBezTo>
                  <a:pt x="73" y="72"/>
                  <a:pt x="73" y="72"/>
                  <a:pt x="73" y="72"/>
                </a:cubicBezTo>
                <a:cubicBezTo>
                  <a:pt x="73" y="72"/>
                  <a:pt x="73" y="72"/>
                  <a:pt x="73" y="72"/>
                </a:cubicBezTo>
                <a:cubicBezTo>
                  <a:pt x="73" y="72"/>
                  <a:pt x="73" y="72"/>
                  <a:pt x="73" y="73"/>
                </a:cubicBezTo>
                <a:close/>
                <a:moveTo>
                  <a:pt x="79" y="72"/>
                </a:moveTo>
                <a:cubicBezTo>
                  <a:pt x="79" y="72"/>
                  <a:pt x="79" y="72"/>
                  <a:pt x="79" y="72"/>
                </a:cubicBezTo>
                <a:cubicBezTo>
                  <a:pt x="79" y="72"/>
                  <a:pt x="79" y="72"/>
                  <a:pt x="79"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69"/>
                  <a:pt x="80" y="69"/>
                  <a:pt x="80" y="69"/>
                </a:cubicBezTo>
                <a:cubicBezTo>
                  <a:pt x="79" y="69"/>
                  <a:pt x="79" y="69"/>
                  <a:pt x="79" y="69"/>
                </a:cubicBezTo>
                <a:cubicBezTo>
                  <a:pt x="78" y="72"/>
                  <a:pt x="78" y="72"/>
                  <a:pt x="78" y="72"/>
                </a:cubicBezTo>
                <a:cubicBezTo>
                  <a:pt x="78" y="72"/>
                  <a:pt x="78" y="72"/>
                  <a:pt x="78" y="72"/>
                </a:cubicBezTo>
                <a:cubicBezTo>
                  <a:pt x="79" y="72"/>
                  <a:pt x="79" y="72"/>
                  <a:pt x="79" y="72"/>
                </a:cubicBezTo>
                <a:close/>
                <a:moveTo>
                  <a:pt x="78" y="72"/>
                </a:moveTo>
                <a:cubicBezTo>
                  <a:pt x="79" y="70"/>
                  <a:pt x="79" y="70"/>
                  <a:pt x="79" y="70"/>
                </a:cubicBezTo>
                <a:cubicBezTo>
                  <a:pt x="79" y="72"/>
                  <a:pt x="79" y="72"/>
                  <a:pt x="79" y="72"/>
                </a:cubicBezTo>
                <a:lnTo>
                  <a:pt x="78" y="72"/>
                </a:lnTo>
                <a:close/>
                <a:moveTo>
                  <a:pt x="83" y="72"/>
                </a:moveTo>
                <a:cubicBezTo>
                  <a:pt x="83" y="72"/>
                  <a:pt x="83" y="72"/>
                  <a:pt x="83" y="72"/>
                </a:cubicBezTo>
                <a:cubicBezTo>
                  <a:pt x="83" y="72"/>
                  <a:pt x="83" y="72"/>
                  <a:pt x="83" y="73"/>
                </a:cubicBezTo>
                <a:cubicBezTo>
                  <a:pt x="83" y="73"/>
                  <a:pt x="83" y="73"/>
                  <a:pt x="83" y="73"/>
                </a:cubicBezTo>
                <a:cubicBezTo>
                  <a:pt x="83" y="73"/>
                  <a:pt x="83" y="73"/>
                  <a:pt x="83" y="73"/>
                </a:cubicBezTo>
                <a:cubicBezTo>
                  <a:pt x="83" y="73"/>
                  <a:pt x="83" y="73"/>
                  <a:pt x="83" y="73"/>
                </a:cubicBezTo>
                <a:cubicBezTo>
                  <a:pt x="84" y="73"/>
                  <a:pt x="84" y="73"/>
                  <a:pt x="84" y="73"/>
                </a:cubicBezTo>
                <a:cubicBezTo>
                  <a:pt x="84" y="73"/>
                  <a:pt x="84" y="73"/>
                  <a:pt x="84" y="73"/>
                </a:cubicBezTo>
                <a:cubicBezTo>
                  <a:pt x="84" y="73"/>
                  <a:pt x="84" y="73"/>
                  <a:pt x="84" y="73"/>
                </a:cubicBezTo>
                <a:cubicBezTo>
                  <a:pt x="84" y="73"/>
                  <a:pt x="84" y="73"/>
                  <a:pt x="84" y="73"/>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69"/>
                  <a:pt x="84" y="69"/>
                  <a:pt x="84" y="69"/>
                </a:cubicBezTo>
                <a:cubicBezTo>
                  <a:pt x="83" y="69"/>
                  <a:pt x="83" y="69"/>
                  <a:pt x="83" y="69"/>
                </a:cubicBezTo>
                <a:cubicBezTo>
                  <a:pt x="81" y="72"/>
                  <a:pt x="81" y="72"/>
                  <a:pt x="81" y="72"/>
                </a:cubicBezTo>
                <a:cubicBezTo>
                  <a:pt x="81" y="72"/>
                  <a:pt x="81" y="72"/>
                  <a:pt x="81" y="72"/>
                </a:cubicBezTo>
                <a:cubicBezTo>
                  <a:pt x="83" y="72"/>
                  <a:pt x="83" y="72"/>
                  <a:pt x="83" y="72"/>
                </a:cubicBezTo>
                <a:close/>
                <a:moveTo>
                  <a:pt x="82" y="72"/>
                </a:moveTo>
                <a:cubicBezTo>
                  <a:pt x="83" y="70"/>
                  <a:pt x="83" y="70"/>
                  <a:pt x="83" y="70"/>
                </a:cubicBezTo>
                <a:cubicBezTo>
                  <a:pt x="83" y="72"/>
                  <a:pt x="83" y="72"/>
                  <a:pt x="83" y="72"/>
                </a:cubicBezTo>
                <a:lnTo>
                  <a:pt x="82" y="72"/>
                </a:lnTo>
                <a:close/>
                <a:moveTo>
                  <a:pt x="87" y="72"/>
                </a:moveTo>
                <a:cubicBezTo>
                  <a:pt x="87" y="72"/>
                  <a:pt x="87" y="72"/>
                  <a:pt x="87" y="72"/>
                </a:cubicBezTo>
                <a:cubicBezTo>
                  <a:pt x="87" y="72"/>
                  <a:pt x="87" y="72"/>
                  <a:pt x="86" y="73"/>
                </a:cubicBezTo>
                <a:cubicBezTo>
                  <a:pt x="86" y="73"/>
                  <a:pt x="86" y="73"/>
                  <a:pt x="86" y="73"/>
                </a:cubicBezTo>
                <a:cubicBezTo>
                  <a:pt x="86" y="73"/>
                  <a:pt x="86" y="73"/>
                  <a:pt x="86" y="73"/>
                </a:cubicBezTo>
                <a:cubicBezTo>
                  <a:pt x="87" y="73"/>
                  <a:pt x="87" y="73"/>
                  <a:pt x="87" y="73"/>
                </a:cubicBezTo>
                <a:cubicBezTo>
                  <a:pt x="88" y="73"/>
                  <a:pt x="88" y="73"/>
                  <a:pt x="88" y="73"/>
                </a:cubicBezTo>
                <a:cubicBezTo>
                  <a:pt x="88" y="73"/>
                  <a:pt x="88" y="73"/>
                  <a:pt x="88" y="73"/>
                </a:cubicBezTo>
                <a:cubicBezTo>
                  <a:pt x="88" y="73"/>
                  <a:pt x="88" y="73"/>
                  <a:pt x="88" y="73"/>
                </a:cubicBezTo>
                <a:cubicBezTo>
                  <a:pt x="88" y="73"/>
                  <a:pt x="88" y="73"/>
                  <a:pt x="88" y="73"/>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69"/>
                  <a:pt x="88" y="69"/>
                  <a:pt x="88" y="69"/>
                </a:cubicBezTo>
                <a:cubicBezTo>
                  <a:pt x="87" y="69"/>
                  <a:pt x="87" y="69"/>
                  <a:pt x="87" y="69"/>
                </a:cubicBezTo>
                <a:cubicBezTo>
                  <a:pt x="85" y="72"/>
                  <a:pt x="85" y="72"/>
                  <a:pt x="85" y="72"/>
                </a:cubicBezTo>
                <a:cubicBezTo>
                  <a:pt x="85" y="72"/>
                  <a:pt x="85" y="72"/>
                  <a:pt x="85" y="72"/>
                </a:cubicBezTo>
                <a:cubicBezTo>
                  <a:pt x="87" y="72"/>
                  <a:pt x="87" y="72"/>
                  <a:pt x="87" y="72"/>
                </a:cubicBezTo>
                <a:close/>
                <a:moveTo>
                  <a:pt x="86" y="72"/>
                </a:moveTo>
                <a:cubicBezTo>
                  <a:pt x="87" y="70"/>
                  <a:pt x="87" y="70"/>
                  <a:pt x="87" y="70"/>
                </a:cubicBezTo>
                <a:cubicBezTo>
                  <a:pt x="87" y="72"/>
                  <a:pt x="87" y="72"/>
                  <a:pt x="87" y="72"/>
                </a:cubicBezTo>
                <a:lnTo>
                  <a:pt x="86" y="72"/>
                </a:lnTo>
                <a:close/>
                <a:moveTo>
                  <a:pt x="91" y="72"/>
                </a:moveTo>
                <a:cubicBezTo>
                  <a:pt x="91" y="72"/>
                  <a:pt x="91" y="72"/>
                  <a:pt x="91" y="72"/>
                </a:cubicBezTo>
                <a:cubicBezTo>
                  <a:pt x="90" y="72"/>
                  <a:pt x="90" y="72"/>
                  <a:pt x="90" y="73"/>
                </a:cubicBezTo>
                <a:cubicBezTo>
                  <a:pt x="90" y="73"/>
                  <a:pt x="90" y="73"/>
                  <a:pt x="90" y="73"/>
                </a:cubicBezTo>
                <a:cubicBezTo>
                  <a:pt x="90" y="73"/>
                  <a:pt x="90" y="73"/>
                  <a:pt x="90" y="73"/>
                </a:cubicBezTo>
                <a:cubicBezTo>
                  <a:pt x="90" y="73"/>
                  <a:pt x="90" y="73"/>
                  <a:pt x="91" y="73"/>
                </a:cubicBezTo>
                <a:cubicBezTo>
                  <a:pt x="91" y="73"/>
                  <a:pt x="91" y="73"/>
                  <a:pt x="91" y="73"/>
                </a:cubicBezTo>
                <a:cubicBezTo>
                  <a:pt x="92" y="73"/>
                  <a:pt x="92" y="73"/>
                  <a:pt x="92" y="73"/>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69"/>
                  <a:pt x="92" y="69"/>
                  <a:pt x="92" y="69"/>
                </a:cubicBezTo>
                <a:cubicBezTo>
                  <a:pt x="91" y="69"/>
                  <a:pt x="91" y="69"/>
                  <a:pt x="91" y="69"/>
                </a:cubicBezTo>
                <a:cubicBezTo>
                  <a:pt x="89" y="72"/>
                  <a:pt x="89" y="72"/>
                  <a:pt x="89" y="72"/>
                </a:cubicBezTo>
                <a:cubicBezTo>
                  <a:pt x="89" y="72"/>
                  <a:pt x="89" y="72"/>
                  <a:pt x="89" y="72"/>
                </a:cubicBezTo>
                <a:cubicBezTo>
                  <a:pt x="91" y="72"/>
                  <a:pt x="91" y="72"/>
                  <a:pt x="91" y="72"/>
                </a:cubicBezTo>
                <a:close/>
                <a:moveTo>
                  <a:pt x="90" y="72"/>
                </a:moveTo>
                <a:cubicBezTo>
                  <a:pt x="91" y="70"/>
                  <a:pt x="91" y="70"/>
                  <a:pt x="91" y="70"/>
                </a:cubicBezTo>
                <a:cubicBezTo>
                  <a:pt x="91" y="72"/>
                  <a:pt x="91" y="72"/>
                  <a:pt x="91" y="72"/>
                </a:cubicBezTo>
                <a:lnTo>
                  <a:pt x="90" y="72"/>
                </a:ln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8" name="Freeform 16"/>
          <p:cNvSpPr>
            <a:spLocks noEditPoints="1"/>
          </p:cNvSpPr>
          <p:nvPr/>
        </p:nvSpPr>
        <p:spPr bwMode="auto">
          <a:xfrm>
            <a:off x="6858290" y="3443044"/>
            <a:ext cx="433077" cy="433077"/>
          </a:xfrm>
          <a:custGeom>
            <a:avLst/>
            <a:gdLst>
              <a:gd name="T0" fmla="*/ 128 w 128"/>
              <a:gd name="T1" fmla="*/ 120 h 128"/>
              <a:gd name="T2" fmla="*/ 0 w 128"/>
              <a:gd name="T3" fmla="*/ 128 h 128"/>
              <a:gd name="T4" fmla="*/ 8 w 128"/>
              <a:gd name="T5" fmla="*/ 0 h 128"/>
              <a:gd name="T6" fmla="*/ 16 w 128"/>
              <a:gd name="T7" fmla="*/ 24 h 128"/>
              <a:gd name="T8" fmla="*/ 8 w 128"/>
              <a:gd name="T9" fmla="*/ 32 h 128"/>
              <a:gd name="T10" fmla="*/ 16 w 128"/>
              <a:gd name="T11" fmla="*/ 48 h 128"/>
              <a:gd name="T12" fmla="*/ 8 w 128"/>
              <a:gd name="T13" fmla="*/ 56 h 128"/>
              <a:gd name="T14" fmla="*/ 16 w 128"/>
              <a:gd name="T15" fmla="*/ 72 h 128"/>
              <a:gd name="T16" fmla="*/ 8 w 128"/>
              <a:gd name="T17" fmla="*/ 80 h 128"/>
              <a:gd name="T18" fmla="*/ 16 w 128"/>
              <a:gd name="T19" fmla="*/ 96 h 128"/>
              <a:gd name="T20" fmla="*/ 8 w 128"/>
              <a:gd name="T21" fmla="*/ 104 h 128"/>
              <a:gd name="T22" fmla="*/ 24 w 128"/>
              <a:gd name="T23" fmla="*/ 84 h 128"/>
              <a:gd name="T24" fmla="*/ 39 w 128"/>
              <a:gd name="T25" fmla="*/ 72 h 128"/>
              <a:gd name="T26" fmla="*/ 48 w 128"/>
              <a:gd name="T27" fmla="*/ 52 h 128"/>
              <a:gd name="T28" fmla="*/ 72 w 128"/>
              <a:gd name="T29" fmla="*/ 52 h 128"/>
              <a:gd name="T30" fmla="*/ 85 w 128"/>
              <a:gd name="T31" fmla="*/ 66 h 128"/>
              <a:gd name="T32" fmla="*/ 93 w 128"/>
              <a:gd name="T33" fmla="*/ 64 h 128"/>
              <a:gd name="T34" fmla="*/ 104 w 128"/>
              <a:gd name="T35" fmla="*/ 28 h 128"/>
              <a:gd name="T36" fmla="*/ 128 w 128"/>
              <a:gd name="T37" fmla="*/ 28 h 128"/>
              <a:gd name="T38" fmla="*/ 114 w 128"/>
              <a:gd name="T39" fmla="*/ 40 h 128"/>
              <a:gd name="T40" fmla="*/ 104 w 128"/>
              <a:gd name="T41" fmla="*/ 76 h 128"/>
              <a:gd name="T42" fmla="*/ 80 w 128"/>
              <a:gd name="T43" fmla="*/ 76 h 128"/>
              <a:gd name="T44" fmla="*/ 66 w 128"/>
              <a:gd name="T45" fmla="*/ 62 h 128"/>
              <a:gd name="T46" fmla="*/ 56 w 128"/>
              <a:gd name="T47" fmla="*/ 63 h 128"/>
              <a:gd name="T48" fmla="*/ 48 w 128"/>
              <a:gd name="T49" fmla="*/ 84 h 128"/>
              <a:gd name="T50" fmla="*/ 24 w 128"/>
              <a:gd name="T51" fmla="*/ 84 h 128"/>
              <a:gd name="T52" fmla="*/ 116 w 128"/>
              <a:gd name="T53" fmla="*/ 32 h 128"/>
              <a:gd name="T54" fmla="*/ 116 w 128"/>
              <a:gd name="T55" fmla="*/ 24 h 128"/>
              <a:gd name="T56" fmla="*/ 88 w 128"/>
              <a:gd name="T57" fmla="*/ 76 h 128"/>
              <a:gd name="T58" fmla="*/ 96 w 128"/>
              <a:gd name="T59" fmla="*/ 76 h 128"/>
              <a:gd name="T60" fmla="*/ 88 w 128"/>
              <a:gd name="T61" fmla="*/ 76 h 128"/>
              <a:gd name="T62" fmla="*/ 60 w 128"/>
              <a:gd name="T63" fmla="*/ 56 h 128"/>
              <a:gd name="T64" fmla="*/ 60 w 128"/>
              <a:gd name="T65" fmla="*/ 48 h 128"/>
              <a:gd name="T66" fmla="*/ 32 w 128"/>
              <a:gd name="T67" fmla="*/ 84 h 128"/>
              <a:gd name="T68" fmla="*/ 40 w 128"/>
              <a:gd name="T69" fmla="*/ 84 h 128"/>
              <a:gd name="T70" fmla="*/ 32 w 128"/>
              <a:gd name="T7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39" y="72"/>
                </a:cubicBezTo>
                <a:cubicBezTo>
                  <a:pt x="50" y="58"/>
                  <a:pt x="50" y="58"/>
                  <a:pt x="50" y="58"/>
                </a:cubicBezTo>
                <a:cubicBezTo>
                  <a:pt x="48" y="56"/>
                  <a:pt x="48" y="54"/>
                  <a:pt x="48" y="52"/>
                </a:cubicBezTo>
                <a:cubicBezTo>
                  <a:pt x="48" y="45"/>
                  <a:pt x="53" y="40"/>
                  <a:pt x="60" y="40"/>
                </a:cubicBezTo>
                <a:cubicBezTo>
                  <a:pt x="66" y="40"/>
                  <a:pt x="72" y="45"/>
                  <a:pt x="72" y="52"/>
                </a:cubicBezTo>
                <a:cubicBezTo>
                  <a:pt x="72" y="53"/>
                  <a:pt x="71" y="54"/>
                  <a:pt x="71" y="55"/>
                </a:cubicBezTo>
                <a:cubicBezTo>
                  <a:pt x="85" y="66"/>
                  <a:pt x="85" y="66"/>
                  <a:pt x="85" y="66"/>
                </a:cubicBezTo>
                <a:cubicBezTo>
                  <a:pt x="87" y="64"/>
                  <a:pt x="89"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2" y="16"/>
                  <a:pt x="128" y="21"/>
                  <a:pt x="128" y="28"/>
                </a:cubicBezTo>
                <a:cubicBezTo>
                  <a:pt x="128" y="34"/>
                  <a:pt x="122" y="40"/>
                  <a:pt x="116" y="40"/>
                </a:cubicBezTo>
                <a:cubicBezTo>
                  <a:pt x="115" y="40"/>
                  <a:pt x="115" y="40"/>
                  <a:pt x="114" y="40"/>
                </a:cubicBezTo>
                <a:cubicBezTo>
                  <a:pt x="100" y="67"/>
                  <a:pt x="100" y="67"/>
                  <a:pt x="100" y="67"/>
                </a:cubicBezTo>
                <a:cubicBezTo>
                  <a:pt x="102" y="70"/>
                  <a:pt x="104" y="72"/>
                  <a:pt x="104" y="76"/>
                </a:cubicBezTo>
                <a:cubicBezTo>
                  <a:pt x="104" y="82"/>
                  <a:pt x="98" y="88"/>
                  <a:pt x="92" y="88"/>
                </a:cubicBezTo>
                <a:cubicBezTo>
                  <a:pt x="85" y="88"/>
                  <a:pt x="80" y="82"/>
                  <a:pt x="80" y="76"/>
                </a:cubicBezTo>
                <a:cubicBezTo>
                  <a:pt x="80" y="74"/>
                  <a:pt x="80" y="73"/>
                  <a:pt x="80" y="72"/>
                </a:cubicBezTo>
                <a:cubicBezTo>
                  <a:pt x="66" y="62"/>
                  <a:pt x="66" y="62"/>
                  <a:pt x="66" y="62"/>
                </a:cubicBezTo>
                <a:cubicBezTo>
                  <a:pt x="64" y="63"/>
                  <a:pt x="62" y="64"/>
                  <a:pt x="60" y="64"/>
                </a:cubicBezTo>
                <a:cubicBezTo>
                  <a:pt x="58" y="64"/>
                  <a:pt x="57" y="63"/>
                  <a:pt x="56" y="63"/>
                </a:cubicBezTo>
                <a:cubicBezTo>
                  <a:pt x="46" y="77"/>
                  <a:pt x="46" y="77"/>
                  <a:pt x="46" y="77"/>
                </a:cubicBezTo>
                <a:cubicBezTo>
                  <a:pt x="47" y="79"/>
                  <a:pt x="48" y="81"/>
                  <a:pt x="48" y="84"/>
                </a:cubicBezTo>
                <a:cubicBezTo>
                  <a:pt x="48" y="90"/>
                  <a:pt x="42" y="96"/>
                  <a:pt x="36" y="96"/>
                </a:cubicBezTo>
                <a:cubicBezTo>
                  <a:pt x="29" y="96"/>
                  <a:pt x="24" y="90"/>
                  <a:pt x="24" y="84"/>
                </a:cubicBezTo>
                <a:close/>
                <a:moveTo>
                  <a:pt x="112" y="28"/>
                </a:moveTo>
                <a:cubicBezTo>
                  <a:pt x="112" y="30"/>
                  <a:pt x="113" y="32"/>
                  <a:pt x="116" y="32"/>
                </a:cubicBezTo>
                <a:cubicBezTo>
                  <a:pt x="118" y="32"/>
                  <a:pt x="120" y="30"/>
                  <a:pt x="120" y="28"/>
                </a:cubicBezTo>
                <a:cubicBezTo>
                  <a:pt x="120" y="26"/>
                  <a:pt x="118" y="24"/>
                  <a:pt x="116" y="24"/>
                </a:cubicBezTo>
                <a:cubicBezTo>
                  <a:pt x="113" y="24"/>
                  <a:pt x="112" y="26"/>
                  <a:pt x="112" y="28"/>
                </a:cubicBezTo>
                <a:moveTo>
                  <a:pt x="88" y="76"/>
                </a:moveTo>
                <a:cubicBezTo>
                  <a:pt x="88" y="78"/>
                  <a:pt x="89" y="80"/>
                  <a:pt x="92" y="80"/>
                </a:cubicBezTo>
                <a:cubicBezTo>
                  <a:pt x="94" y="80"/>
                  <a:pt x="96" y="78"/>
                  <a:pt x="96" y="76"/>
                </a:cubicBezTo>
                <a:cubicBezTo>
                  <a:pt x="96" y="74"/>
                  <a:pt x="94" y="72"/>
                  <a:pt x="92" y="72"/>
                </a:cubicBezTo>
                <a:cubicBezTo>
                  <a:pt x="89" y="72"/>
                  <a:pt x="88" y="74"/>
                  <a:pt x="88" y="76"/>
                </a:cubicBezTo>
                <a:moveTo>
                  <a:pt x="56" y="52"/>
                </a:moveTo>
                <a:cubicBezTo>
                  <a:pt x="56" y="54"/>
                  <a:pt x="57" y="56"/>
                  <a:pt x="60" y="56"/>
                </a:cubicBezTo>
                <a:cubicBezTo>
                  <a:pt x="62" y="56"/>
                  <a:pt x="64" y="54"/>
                  <a:pt x="64" y="52"/>
                </a:cubicBezTo>
                <a:cubicBezTo>
                  <a:pt x="64" y="50"/>
                  <a:pt x="62" y="48"/>
                  <a:pt x="60" y="48"/>
                </a:cubicBezTo>
                <a:cubicBezTo>
                  <a:pt x="57" y="48"/>
                  <a:pt x="56" y="50"/>
                  <a:pt x="56" y="52"/>
                </a:cubicBezTo>
                <a:moveTo>
                  <a:pt x="32" y="84"/>
                </a:moveTo>
                <a:cubicBezTo>
                  <a:pt x="32" y="86"/>
                  <a:pt x="33" y="88"/>
                  <a:pt x="36" y="88"/>
                </a:cubicBezTo>
                <a:cubicBezTo>
                  <a:pt x="38" y="88"/>
                  <a:pt x="40" y="86"/>
                  <a:pt x="40" y="84"/>
                </a:cubicBezTo>
                <a:cubicBezTo>
                  <a:pt x="40" y="82"/>
                  <a:pt x="38" y="80"/>
                  <a:pt x="36" y="80"/>
                </a:cubicBezTo>
                <a:cubicBezTo>
                  <a:pt x="33" y="80"/>
                  <a:pt x="32" y="82"/>
                  <a:pt x="32" y="84"/>
                </a:cubicBezTo>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9" name="Freeform 63"/>
          <p:cNvSpPr>
            <a:spLocks noEditPoints="1"/>
          </p:cNvSpPr>
          <p:nvPr/>
        </p:nvSpPr>
        <p:spPr bwMode="auto">
          <a:xfrm>
            <a:off x="8706030" y="3431114"/>
            <a:ext cx="484101" cy="456939"/>
          </a:xfrm>
          <a:custGeom>
            <a:avLst/>
            <a:gdLst>
              <a:gd name="T0" fmla="*/ 64 w 128"/>
              <a:gd name="T1" fmla="*/ 65 h 121"/>
              <a:gd name="T2" fmla="*/ 59 w 128"/>
              <a:gd name="T3" fmla="*/ 63 h 121"/>
              <a:gd name="T4" fmla="*/ 58 w 128"/>
              <a:gd name="T5" fmla="*/ 52 h 121"/>
              <a:gd name="T6" fmla="*/ 98 w 128"/>
              <a:gd name="T7" fmla="*/ 4 h 121"/>
              <a:gd name="T8" fmla="*/ 109 w 128"/>
              <a:gd name="T9" fmla="*/ 3 h 121"/>
              <a:gd name="T10" fmla="*/ 110 w 128"/>
              <a:gd name="T11" fmla="*/ 14 h 121"/>
              <a:gd name="T12" fmla="*/ 70 w 128"/>
              <a:gd name="T13" fmla="*/ 62 h 121"/>
              <a:gd name="T14" fmla="*/ 64 w 128"/>
              <a:gd name="T15" fmla="*/ 65 h 121"/>
              <a:gd name="T16" fmla="*/ 128 w 128"/>
              <a:gd name="T17" fmla="*/ 57 h 121"/>
              <a:gd name="T18" fmla="*/ 128 w 128"/>
              <a:gd name="T19" fmla="*/ 65 h 121"/>
              <a:gd name="T20" fmla="*/ 120 w 128"/>
              <a:gd name="T21" fmla="*/ 73 h 121"/>
              <a:gd name="T22" fmla="*/ 112 w 128"/>
              <a:gd name="T23" fmla="*/ 121 h 121"/>
              <a:gd name="T24" fmla="*/ 16 w 128"/>
              <a:gd name="T25" fmla="*/ 121 h 121"/>
              <a:gd name="T26" fmla="*/ 8 w 128"/>
              <a:gd name="T27" fmla="*/ 73 h 121"/>
              <a:gd name="T28" fmla="*/ 0 w 128"/>
              <a:gd name="T29" fmla="*/ 65 h 121"/>
              <a:gd name="T30" fmla="*/ 0 w 128"/>
              <a:gd name="T31" fmla="*/ 57 h 121"/>
              <a:gd name="T32" fmla="*/ 8 w 128"/>
              <a:gd name="T33" fmla="*/ 49 h 121"/>
              <a:gd name="T34" fmla="*/ 55 w 128"/>
              <a:gd name="T35" fmla="*/ 49 h 121"/>
              <a:gd name="T36" fmla="*/ 55 w 128"/>
              <a:gd name="T37" fmla="*/ 49 h 121"/>
              <a:gd name="T38" fmla="*/ 56 w 128"/>
              <a:gd name="T39" fmla="*/ 66 h 121"/>
              <a:gd name="T40" fmla="*/ 64 w 128"/>
              <a:gd name="T41" fmla="*/ 69 h 121"/>
              <a:gd name="T42" fmla="*/ 73 w 128"/>
              <a:gd name="T43" fmla="*/ 64 h 121"/>
              <a:gd name="T44" fmla="*/ 86 w 128"/>
              <a:gd name="T45" fmla="*/ 49 h 121"/>
              <a:gd name="T46" fmla="*/ 120 w 128"/>
              <a:gd name="T47" fmla="*/ 49 h 121"/>
              <a:gd name="T48" fmla="*/ 128 w 128"/>
              <a:gd name="T49" fmla="*/ 57 h 121"/>
              <a:gd name="T50" fmla="*/ 36 w 128"/>
              <a:gd name="T51" fmla="*/ 85 h 121"/>
              <a:gd name="T52" fmla="*/ 32 w 128"/>
              <a:gd name="T53" fmla="*/ 81 h 121"/>
              <a:gd name="T54" fmla="*/ 28 w 128"/>
              <a:gd name="T55" fmla="*/ 85 h 121"/>
              <a:gd name="T56" fmla="*/ 28 w 128"/>
              <a:gd name="T57" fmla="*/ 109 h 121"/>
              <a:gd name="T58" fmla="*/ 32 w 128"/>
              <a:gd name="T59" fmla="*/ 113 h 121"/>
              <a:gd name="T60" fmla="*/ 36 w 128"/>
              <a:gd name="T61" fmla="*/ 109 h 121"/>
              <a:gd name="T62" fmla="*/ 36 w 128"/>
              <a:gd name="T63" fmla="*/ 85 h 121"/>
              <a:gd name="T64" fmla="*/ 52 w 128"/>
              <a:gd name="T65" fmla="*/ 85 h 121"/>
              <a:gd name="T66" fmla="*/ 48 w 128"/>
              <a:gd name="T67" fmla="*/ 81 h 121"/>
              <a:gd name="T68" fmla="*/ 44 w 128"/>
              <a:gd name="T69" fmla="*/ 85 h 121"/>
              <a:gd name="T70" fmla="*/ 44 w 128"/>
              <a:gd name="T71" fmla="*/ 109 h 121"/>
              <a:gd name="T72" fmla="*/ 48 w 128"/>
              <a:gd name="T73" fmla="*/ 113 h 121"/>
              <a:gd name="T74" fmla="*/ 52 w 128"/>
              <a:gd name="T75" fmla="*/ 109 h 121"/>
              <a:gd name="T76" fmla="*/ 52 w 128"/>
              <a:gd name="T77" fmla="*/ 85 h 121"/>
              <a:gd name="T78" fmla="*/ 68 w 128"/>
              <a:gd name="T79" fmla="*/ 85 h 121"/>
              <a:gd name="T80" fmla="*/ 64 w 128"/>
              <a:gd name="T81" fmla="*/ 81 h 121"/>
              <a:gd name="T82" fmla="*/ 60 w 128"/>
              <a:gd name="T83" fmla="*/ 85 h 121"/>
              <a:gd name="T84" fmla="*/ 60 w 128"/>
              <a:gd name="T85" fmla="*/ 109 h 121"/>
              <a:gd name="T86" fmla="*/ 64 w 128"/>
              <a:gd name="T87" fmla="*/ 113 h 121"/>
              <a:gd name="T88" fmla="*/ 68 w 128"/>
              <a:gd name="T89" fmla="*/ 109 h 121"/>
              <a:gd name="T90" fmla="*/ 68 w 128"/>
              <a:gd name="T91" fmla="*/ 85 h 121"/>
              <a:gd name="T92" fmla="*/ 84 w 128"/>
              <a:gd name="T93" fmla="*/ 85 h 121"/>
              <a:gd name="T94" fmla="*/ 80 w 128"/>
              <a:gd name="T95" fmla="*/ 81 h 121"/>
              <a:gd name="T96" fmla="*/ 76 w 128"/>
              <a:gd name="T97" fmla="*/ 85 h 121"/>
              <a:gd name="T98" fmla="*/ 76 w 128"/>
              <a:gd name="T99" fmla="*/ 109 h 121"/>
              <a:gd name="T100" fmla="*/ 80 w 128"/>
              <a:gd name="T101" fmla="*/ 113 h 121"/>
              <a:gd name="T102" fmla="*/ 84 w 128"/>
              <a:gd name="T103" fmla="*/ 109 h 121"/>
              <a:gd name="T104" fmla="*/ 84 w 128"/>
              <a:gd name="T105" fmla="*/ 85 h 121"/>
              <a:gd name="T106" fmla="*/ 100 w 128"/>
              <a:gd name="T107" fmla="*/ 85 h 121"/>
              <a:gd name="T108" fmla="*/ 96 w 128"/>
              <a:gd name="T109" fmla="*/ 81 h 121"/>
              <a:gd name="T110" fmla="*/ 92 w 128"/>
              <a:gd name="T111" fmla="*/ 85 h 121"/>
              <a:gd name="T112" fmla="*/ 92 w 128"/>
              <a:gd name="T113" fmla="*/ 109 h 121"/>
              <a:gd name="T114" fmla="*/ 96 w 128"/>
              <a:gd name="T115" fmla="*/ 113 h 121"/>
              <a:gd name="T116" fmla="*/ 100 w 128"/>
              <a:gd name="T117" fmla="*/ 109 h 121"/>
              <a:gd name="T118" fmla="*/ 100 w 128"/>
              <a:gd name="T119"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1">
                <a:moveTo>
                  <a:pt x="64" y="65"/>
                </a:moveTo>
                <a:cubicBezTo>
                  <a:pt x="62" y="65"/>
                  <a:pt x="60" y="64"/>
                  <a:pt x="59" y="63"/>
                </a:cubicBezTo>
                <a:cubicBezTo>
                  <a:pt x="56" y="60"/>
                  <a:pt x="55" y="55"/>
                  <a:pt x="58" y="52"/>
                </a:cubicBezTo>
                <a:cubicBezTo>
                  <a:pt x="98" y="4"/>
                  <a:pt x="98" y="4"/>
                  <a:pt x="98" y="4"/>
                </a:cubicBezTo>
                <a:cubicBezTo>
                  <a:pt x="101" y="0"/>
                  <a:pt x="106" y="0"/>
                  <a:pt x="109" y="3"/>
                </a:cubicBezTo>
                <a:cubicBezTo>
                  <a:pt x="113" y="5"/>
                  <a:pt x="113" y="10"/>
                  <a:pt x="110" y="14"/>
                </a:cubicBezTo>
                <a:cubicBezTo>
                  <a:pt x="70" y="62"/>
                  <a:pt x="70" y="62"/>
                  <a:pt x="70" y="62"/>
                </a:cubicBezTo>
                <a:cubicBezTo>
                  <a:pt x="69" y="64"/>
                  <a:pt x="66" y="65"/>
                  <a:pt x="64" y="65"/>
                </a:cubicBezTo>
                <a:moveTo>
                  <a:pt x="128" y="57"/>
                </a:moveTo>
                <a:cubicBezTo>
                  <a:pt x="128" y="65"/>
                  <a:pt x="128" y="65"/>
                  <a:pt x="128" y="65"/>
                </a:cubicBezTo>
                <a:cubicBezTo>
                  <a:pt x="128" y="69"/>
                  <a:pt x="125" y="73"/>
                  <a:pt x="120" y="73"/>
                </a:cubicBezTo>
                <a:cubicBezTo>
                  <a:pt x="112" y="121"/>
                  <a:pt x="112" y="121"/>
                  <a:pt x="112" y="121"/>
                </a:cubicBezTo>
                <a:cubicBezTo>
                  <a:pt x="16" y="121"/>
                  <a:pt x="16" y="121"/>
                  <a:pt x="16" y="121"/>
                </a:cubicBezTo>
                <a:cubicBezTo>
                  <a:pt x="8" y="73"/>
                  <a:pt x="8" y="73"/>
                  <a:pt x="8" y="73"/>
                </a:cubicBezTo>
                <a:cubicBezTo>
                  <a:pt x="4" y="73"/>
                  <a:pt x="0" y="69"/>
                  <a:pt x="0" y="65"/>
                </a:cubicBezTo>
                <a:cubicBezTo>
                  <a:pt x="0" y="57"/>
                  <a:pt x="0" y="57"/>
                  <a:pt x="0" y="57"/>
                </a:cubicBezTo>
                <a:cubicBezTo>
                  <a:pt x="0" y="52"/>
                  <a:pt x="4" y="49"/>
                  <a:pt x="8" y="49"/>
                </a:cubicBezTo>
                <a:cubicBezTo>
                  <a:pt x="55" y="49"/>
                  <a:pt x="55" y="49"/>
                  <a:pt x="55" y="49"/>
                </a:cubicBezTo>
                <a:cubicBezTo>
                  <a:pt x="55" y="49"/>
                  <a:pt x="55" y="49"/>
                  <a:pt x="55" y="49"/>
                </a:cubicBezTo>
                <a:cubicBezTo>
                  <a:pt x="51" y="54"/>
                  <a:pt x="51" y="62"/>
                  <a:pt x="56" y="66"/>
                </a:cubicBezTo>
                <a:cubicBezTo>
                  <a:pt x="59" y="68"/>
                  <a:pt x="61" y="69"/>
                  <a:pt x="64" y="69"/>
                </a:cubicBezTo>
                <a:cubicBezTo>
                  <a:pt x="68" y="69"/>
                  <a:pt x="71" y="67"/>
                  <a:pt x="73" y="64"/>
                </a:cubicBezTo>
                <a:cubicBezTo>
                  <a:pt x="86" y="49"/>
                  <a:pt x="86" y="49"/>
                  <a:pt x="86" y="49"/>
                </a:cubicBezTo>
                <a:cubicBezTo>
                  <a:pt x="120" y="49"/>
                  <a:pt x="120" y="49"/>
                  <a:pt x="120" y="49"/>
                </a:cubicBezTo>
                <a:cubicBezTo>
                  <a:pt x="125" y="49"/>
                  <a:pt x="128" y="52"/>
                  <a:pt x="128" y="57"/>
                </a:cubicBezTo>
                <a:close/>
                <a:moveTo>
                  <a:pt x="36" y="85"/>
                </a:moveTo>
                <a:cubicBezTo>
                  <a:pt x="36" y="83"/>
                  <a:pt x="34" y="81"/>
                  <a:pt x="32" y="81"/>
                </a:cubicBezTo>
                <a:cubicBezTo>
                  <a:pt x="30" y="81"/>
                  <a:pt x="28" y="83"/>
                  <a:pt x="28" y="85"/>
                </a:cubicBezTo>
                <a:cubicBezTo>
                  <a:pt x="28" y="109"/>
                  <a:pt x="28" y="109"/>
                  <a:pt x="28" y="109"/>
                </a:cubicBezTo>
                <a:cubicBezTo>
                  <a:pt x="28" y="111"/>
                  <a:pt x="30" y="113"/>
                  <a:pt x="32" y="113"/>
                </a:cubicBezTo>
                <a:cubicBezTo>
                  <a:pt x="34" y="113"/>
                  <a:pt x="36" y="111"/>
                  <a:pt x="36" y="109"/>
                </a:cubicBezTo>
                <a:lnTo>
                  <a:pt x="36" y="85"/>
                </a:lnTo>
                <a:close/>
                <a:moveTo>
                  <a:pt x="52" y="85"/>
                </a:moveTo>
                <a:cubicBezTo>
                  <a:pt x="52" y="83"/>
                  <a:pt x="50" y="81"/>
                  <a:pt x="48" y="81"/>
                </a:cubicBezTo>
                <a:cubicBezTo>
                  <a:pt x="46" y="81"/>
                  <a:pt x="44" y="83"/>
                  <a:pt x="44" y="85"/>
                </a:cubicBezTo>
                <a:cubicBezTo>
                  <a:pt x="44" y="109"/>
                  <a:pt x="44" y="109"/>
                  <a:pt x="44" y="109"/>
                </a:cubicBezTo>
                <a:cubicBezTo>
                  <a:pt x="44" y="111"/>
                  <a:pt x="46" y="113"/>
                  <a:pt x="48" y="113"/>
                </a:cubicBezTo>
                <a:cubicBezTo>
                  <a:pt x="50" y="113"/>
                  <a:pt x="52" y="111"/>
                  <a:pt x="52" y="109"/>
                </a:cubicBezTo>
                <a:lnTo>
                  <a:pt x="52" y="85"/>
                </a:lnTo>
                <a:close/>
                <a:moveTo>
                  <a:pt x="68" y="85"/>
                </a:moveTo>
                <a:cubicBezTo>
                  <a:pt x="68" y="83"/>
                  <a:pt x="66" y="81"/>
                  <a:pt x="64" y="81"/>
                </a:cubicBezTo>
                <a:cubicBezTo>
                  <a:pt x="62" y="81"/>
                  <a:pt x="60" y="83"/>
                  <a:pt x="60" y="85"/>
                </a:cubicBezTo>
                <a:cubicBezTo>
                  <a:pt x="60" y="109"/>
                  <a:pt x="60" y="109"/>
                  <a:pt x="60" y="109"/>
                </a:cubicBezTo>
                <a:cubicBezTo>
                  <a:pt x="60" y="111"/>
                  <a:pt x="62" y="113"/>
                  <a:pt x="64" y="113"/>
                </a:cubicBezTo>
                <a:cubicBezTo>
                  <a:pt x="66" y="113"/>
                  <a:pt x="68" y="111"/>
                  <a:pt x="68" y="109"/>
                </a:cubicBezTo>
                <a:lnTo>
                  <a:pt x="68" y="85"/>
                </a:lnTo>
                <a:close/>
                <a:moveTo>
                  <a:pt x="84" y="85"/>
                </a:moveTo>
                <a:cubicBezTo>
                  <a:pt x="84" y="83"/>
                  <a:pt x="82" y="81"/>
                  <a:pt x="80" y="81"/>
                </a:cubicBezTo>
                <a:cubicBezTo>
                  <a:pt x="78" y="81"/>
                  <a:pt x="76" y="83"/>
                  <a:pt x="76" y="85"/>
                </a:cubicBezTo>
                <a:cubicBezTo>
                  <a:pt x="76" y="109"/>
                  <a:pt x="76" y="109"/>
                  <a:pt x="76" y="109"/>
                </a:cubicBezTo>
                <a:cubicBezTo>
                  <a:pt x="76" y="111"/>
                  <a:pt x="78" y="113"/>
                  <a:pt x="80" y="113"/>
                </a:cubicBezTo>
                <a:cubicBezTo>
                  <a:pt x="82" y="113"/>
                  <a:pt x="84" y="111"/>
                  <a:pt x="84" y="109"/>
                </a:cubicBezTo>
                <a:lnTo>
                  <a:pt x="84" y="85"/>
                </a:lnTo>
                <a:close/>
                <a:moveTo>
                  <a:pt x="100" y="85"/>
                </a:moveTo>
                <a:cubicBezTo>
                  <a:pt x="100" y="83"/>
                  <a:pt x="98" y="81"/>
                  <a:pt x="96" y="81"/>
                </a:cubicBezTo>
                <a:cubicBezTo>
                  <a:pt x="94" y="81"/>
                  <a:pt x="92" y="83"/>
                  <a:pt x="92" y="85"/>
                </a:cubicBezTo>
                <a:cubicBezTo>
                  <a:pt x="92" y="109"/>
                  <a:pt x="92" y="109"/>
                  <a:pt x="92" y="109"/>
                </a:cubicBezTo>
                <a:cubicBezTo>
                  <a:pt x="92" y="111"/>
                  <a:pt x="94" y="113"/>
                  <a:pt x="96" y="113"/>
                </a:cubicBezTo>
                <a:cubicBezTo>
                  <a:pt x="98" y="113"/>
                  <a:pt x="100" y="111"/>
                  <a:pt x="100" y="109"/>
                </a:cubicBezTo>
                <a:lnTo>
                  <a:pt x="100" y="85"/>
                </a:lnTo>
                <a:close/>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0" name="圆角矩形 19"/>
          <p:cNvSpPr/>
          <p:nvPr/>
        </p:nvSpPr>
        <p:spPr>
          <a:xfrm rot="2700000">
            <a:off x="5238019" y="2590371"/>
            <a:ext cx="1033677" cy="239770"/>
          </a:xfrm>
          <a:prstGeom prst="roundRect">
            <a:avLst/>
          </a:prstGeom>
          <a:solidFill>
            <a:srgbClr val="537285"/>
          </a:solidFill>
          <a:ln>
            <a:noFill/>
          </a:ln>
        </p:spPr>
        <p:txBody>
          <a:bodyPr vert="horz" wrap="square" lIns="91440" tIns="45720" rIns="91440" bIns="45720" numCol="1" anchor="ctr" anchorCtr="0" compatLnSpc="1"/>
          <a:lstStyle/>
          <a:p>
            <a:pPr algn="ctr"/>
            <a:r>
              <a:rPr lang="en-US" altLang="zh-CN" sz="1200" dirty="0" smtClean="0">
                <a:solidFill>
                  <a:schemeClr val="bg1"/>
                </a:solidFill>
                <a:latin typeface="Bebas" pitchFamily="2" charset="0"/>
                <a:ea typeface="微软雅黑" panose="020B0503020204020204" charset="-122"/>
                <a:sym typeface="Bebas" pitchFamily="2" charset="0"/>
              </a:rPr>
              <a:t>1980s</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21" name="圆角矩形 20"/>
          <p:cNvSpPr/>
          <p:nvPr/>
        </p:nvSpPr>
        <p:spPr>
          <a:xfrm rot="18900000">
            <a:off x="7107523" y="4480313"/>
            <a:ext cx="1033677" cy="239770"/>
          </a:xfrm>
          <a:prstGeom prst="roundRect">
            <a:avLst/>
          </a:prstGeom>
          <a:solidFill>
            <a:srgbClr val="124062"/>
          </a:solidFill>
          <a:ln>
            <a:noFill/>
          </a:ln>
        </p:spPr>
        <p:txBody>
          <a:bodyPr vert="horz" wrap="square" lIns="91440" tIns="45720" rIns="91440" bIns="45720" numCol="1" anchor="ctr" anchorCtr="0" compatLnSpc="1"/>
          <a:lstStyle/>
          <a:p>
            <a:pPr algn="ctr"/>
            <a:r>
              <a:rPr lang="en-US" altLang="zh-CN" sz="1200" dirty="0" smtClean="0">
                <a:solidFill>
                  <a:schemeClr val="bg1"/>
                </a:solidFill>
                <a:latin typeface="Bebas" pitchFamily="2" charset="0"/>
                <a:ea typeface="微软雅黑" panose="020B0503020204020204" charset="-122"/>
                <a:sym typeface="Bebas" pitchFamily="2" charset="0"/>
              </a:rPr>
              <a:t>1997</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22" name="圆角矩形 21"/>
          <p:cNvSpPr/>
          <p:nvPr/>
        </p:nvSpPr>
        <p:spPr>
          <a:xfrm rot="2700000">
            <a:off x="8991412" y="2590370"/>
            <a:ext cx="1033677" cy="239770"/>
          </a:xfrm>
          <a:prstGeom prst="roundRect">
            <a:avLst/>
          </a:prstGeom>
          <a:solidFill>
            <a:srgbClr val="537285"/>
          </a:solidFill>
          <a:ln>
            <a:noFill/>
          </a:ln>
        </p:spPr>
        <p:txBody>
          <a:bodyPr vert="horz" wrap="square" lIns="91440" tIns="45720" rIns="91440" bIns="45720" numCol="1" anchor="ctr" anchorCtr="0" compatLnSpc="1"/>
          <a:lstStyle/>
          <a:p>
            <a:pPr algn="ctr"/>
            <a:r>
              <a:rPr lang="en-US" altLang="zh-CN" sz="1200" dirty="0" smtClean="0">
                <a:solidFill>
                  <a:schemeClr val="bg1"/>
                </a:solidFill>
                <a:latin typeface="Bebas" pitchFamily="2" charset="0"/>
                <a:ea typeface="微软雅黑" panose="020B0503020204020204" charset="-122"/>
                <a:sym typeface="Bebas" pitchFamily="2" charset="0"/>
              </a:rPr>
              <a:t>2005</a:t>
            </a:r>
            <a:endParaRPr lang="zh-CN" altLang="en-US" sz="1200" dirty="0">
              <a:solidFill>
                <a:schemeClr val="bg1"/>
              </a:solidFill>
              <a:latin typeface="Bebas" pitchFamily="2" charset="0"/>
              <a:ea typeface="微软雅黑" panose="020B0503020204020204" charset="-122"/>
              <a:sym typeface="Bebas" pitchFamily="2" charset="0"/>
            </a:endParaRPr>
          </a:p>
        </p:txBody>
      </p:sp>
      <p:sp>
        <p:nvSpPr>
          <p:cNvPr id="2" name="文本框 1"/>
          <p:cNvSpPr txBox="1"/>
          <p:nvPr/>
        </p:nvSpPr>
        <p:spPr>
          <a:xfrm>
            <a:off x="1343948" y="5164571"/>
            <a:ext cx="2594876" cy="646331"/>
          </a:xfrm>
          <a:prstGeom prst="rect">
            <a:avLst/>
          </a:prstGeom>
          <a:noFill/>
        </p:spPr>
        <p:txBody>
          <a:bodyPr wrap="square" rtlCol="0">
            <a:spAutoFit/>
          </a:bodyPr>
          <a:lstStyle/>
          <a:p>
            <a:r>
              <a:rPr lang="en-US" altLang="zh-CN" dirty="0"/>
              <a:t>The first few after-school classes in programming</a:t>
            </a:r>
            <a:endParaRPr lang="zh-CN" altLang="en-US" dirty="0"/>
          </a:p>
        </p:txBody>
      </p:sp>
      <p:sp>
        <p:nvSpPr>
          <p:cNvPr id="3" name="文本框 2"/>
          <p:cNvSpPr txBox="1"/>
          <p:nvPr/>
        </p:nvSpPr>
        <p:spPr>
          <a:xfrm>
            <a:off x="3288744" y="1551288"/>
            <a:ext cx="3093935" cy="646331"/>
          </a:xfrm>
          <a:prstGeom prst="rect">
            <a:avLst/>
          </a:prstGeom>
          <a:noFill/>
        </p:spPr>
        <p:txBody>
          <a:bodyPr wrap="square" rtlCol="0">
            <a:spAutoFit/>
          </a:bodyPr>
          <a:lstStyle/>
          <a:p>
            <a:r>
              <a:rPr lang="en-US" altLang="zh-CN" dirty="0"/>
              <a:t>the first ideas to establish a school to </a:t>
            </a:r>
            <a:r>
              <a:rPr lang="en-US" altLang="zh-CN" dirty="0" smtClean="0"/>
              <a:t>teach programming </a:t>
            </a:r>
            <a:endParaRPr lang="zh-CN" altLang="en-US" dirty="0"/>
          </a:p>
        </p:txBody>
      </p:sp>
      <p:sp>
        <p:nvSpPr>
          <p:cNvPr id="4" name="文本框 3"/>
          <p:cNvSpPr txBox="1"/>
          <p:nvPr/>
        </p:nvSpPr>
        <p:spPr>
          <a:xfrm>
            <a:off x="6189139" y="5059138"/>
            <a:ext cx="2662331" cy="1200329"/>
          </a:xfrm>
          <a:prstGeom prst="rect">
            <a:avLst/>
          </a:prstGeom>
          <a:noFill/>
        </p:spPr>
        <p:txBody>
          <a:bodyPr wrap="square" rtlCol="0">
            <a:spAutoFit/>
          </a:bodyPr>
          <a:lstStyle/>
          <a:p>
            <a:r>
              <a:rPr lang="en-US" altLang="zh-CN" dirty="0"/>
              <a:t>Education </a:t>
            </a:r>
            <a:r>
              <a:rPr lang="en-US" altLang="zh-CN" dirty="0" smtClean="0"/>
              <a:t>Reform</a:t>
            </a:r>
            <a:endParaRPr lang="en-US" altLang="zh-CN" dirty="0"/>
          </a:p>
          <a:p>
            <a:r>
              <a:rPr lang="en-US" altLang="zh-CN" dirty="0"/>
              <a:t>two years to four </a:t>
            </a:r>
            <a:r>
              <a:rPr lang="en-US" altLang="zh-CN" dirty="0" smtClean="0"/>
              <a:t>years</a:t>
            </a:r>
          </a:p>
          <a:p>
            <a:r>
              <a:rPr lang="en-US" altLang="zh-CN" dirty="0"/>
              <a:t>application and the processing of information</a:t>
            </a:r>
            <a:endParaRPr lang="zh-CN" altLang="en-US" dirty="0"/>
          </a:p>
        </p:txBody>
      </p:sp>
      <p:sp>
        <p:nvSpPr>
          <p:cNvPr id="7" name="文本框 6"/>
          <p:cNvSpPr txBox="1"/>
          <p:nvPr/>
        </p:nvSpPr>
        <p:spPr>
          <a:xfrm>
            <a:off x="9412076" y="1274288"/>
            <a:ext cx="2806700" cy="1200329"/>
          </a:xfrm>
          <a:prstGeom prst="rect">
            <a:avLst/>
          </a:prstGeom>
          <a:noFill/>
        </p:spPr>
        <p:txBody>
          <a:bodyPr wrap="square" rtlCol="0">
            <a:spAutoFit/>
          </a:bodyPr>
          <a:lstStyle/>
          <a:p>
            <a:r>
              <a:rPr lang="en-US" altLang="zh-CN" dirty="0"/>
              <a:t>"informatics" </a:t>
            </a:r>
            <a:r>
              <a:rPr lang="en-US" altLang="zh-CN" dirty="0" smtClean="0"/>
              <a:t>--"</a:t>
            </a:r>
            <a:r>
              <a:rPr lang="en-US" altLang="zh-CN" dirty="0"/>
              <a:t>Information </a:t>
            </a:r>
            <a:r>
              <a:rPr lang="en-US" altLang="zh-CN" dirty="0" smtClean="0"/>
              <a:t>Technology“</a:t>
            </a:r>
          </a:p>
          <a:p>
            <a:r>
              <a:rPr lang="en-US" altLang="zh-CN" dirty="0"/>
              <a:t>satisfy students’ need and foster computer literacy</a:t>
            </a:r>
            <a:endParaRPr lang="zh-CN" altLang="en-US" dirty="0"/>
          </a:p>
        </p:txBody>
      </p:sp>
    </p:spTree>
    <p:extLst>
      <p:ext uri="{BB962C8B-B14F-4D97-AF65-F5344CB8AC3E}">
        <p14:creationId xmlns:p14="http://schemas.microsoft.com/office/powerpoint/2010/main" val="353336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329758" cy="830997"/>
          </a:xfrm>
          <a:prstGeom prst="rect">
            <a:avLst/>
          </a:prstGeom>
          <a:noFill/>
        </p:spPr>
        <p:txBody>
          <a:bodyPr wrap="none" rtlCol="0">
            <a:spAutoFit/>
          </a:bodyPr>
          <a:lstStyle/>
          <a:p>
            <a:pPr lvl="0"/>
            <a:r>
              <a:rPr lang="en-US" altLang="zh-CN" sz="4800" b="1" dirty="0">
                <a:solidFill>
                  <a:srgbClr val="124062"/>
                </a:solidFill>
                <a:latin typeface="Arial Black" panose="020B0A04020102020204" pitchFamily="34" charset="0"/>
                <a:ea typeface="创艺简细圆" pitchFamily="2" charset="-122"/>
                <a:cs typeface="Kartika" panose="02020503030404060203" pitchFamily="18" charset="0"/>
              </a:rPr>
              <a:t>Lithuania</a:t>
            </a:r>
            <a:endParaRPr lang="zh-CN" altLang="zh-CN"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1" name="右箭头 10"/>
          <p:cNvSpPr/>
          <p:nvPr/>
        </p:nvSpPr>
        <p:spPr>
          <a:xfrm>
            <a:off x="1280804" y="1928126"/>
            <a:ext cx="4594901" cy="1775012"/>
          </a:xfrm>
          <a:prstGeom prst="rightArrow">
            <a:avLst>
              <a:gd name="adj1" fmla="val 81481"/>
              <a:gd name="adj2" fmla="val 50000"/>
            </a:avLst>
          </a:prstGeom>
          <a:solidFill>
            <a:srgbClr val="12406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12" name="左箭头 11"/>
          <p:cNvSpPr/>
          <p:nvPr/>
        </p:nvSpPr>
        <p:spPr>
          <a:xfrm>
            <a:off x="6176857" y="3247515"/>
            <a:ext cx="5624618" cy="2530878"/>
          </a:xfrm>
          <a:prstGeom prst="leftArrow">
            <a:avLst>
              <a:gd name="adj1" fmla="val 81485"/>
              <a:gd name="adj2" fmla="val 50000"/>
            </a:avLst>
          </a:prstGeom>
          <a:solidFill>
            <a:srgbClr val="5372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13" name="右箭头 12"/>
          <p:cNvSpPr/>
          <p:nvPr/>
        </p:nvSpPr>
        <p:spPr>
          <a:xfrm>
            <a:off x="1280804" y="4566692"/>
            <a:ext cx="4594901" cy="1775012"/>
          </a:xfrm>
          <a:prstGeom prst="rightArrow">
            <a:avLst>
              <a:gd name="adj1" fmla="val 81481"/>
              <a:gd name="adj2" fmla="val 50000"/>
            </a:avLst>
          </a:prstGeom>
          <a:solidFill>
            <a:srgbClr val="12406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14" name="椭圆 13"/>
          <p:cNvSpPr/>
          <p:nvPr/>
        </p:nvSpPr>
        <p:spPr>
          <a:xfrm>
            <a:off x="5515011" y="2240336"/>
            <a:ext cx="1150592" cy="1150592"/>
          </a:xfrm>
          <a:prstGeom prst="ellipse">
            <a:avLst/>
          </a:prstGeom>
          <a:solidFill>
            <a:srgbClr val="124062"/>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5" name="椭圆 14"/>
          <p:cNvSpPr/>
          <p:nvPr/>
        </p:nvSpPr>
        <p:spPr>
          <a:xfrm>
            <a:off x="5515011" y="3559619"/>
            <a:ext cx="1150592" cy="1150592"/>
          </a:xfrm>
          <a:prstGeom prst="ellipse">
            <a:avLst/>
          </a:prstGeom>
          <a:solidFill>
            <a:srgbClr val="537285"/>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6" name="椭圆 15"/>
          <p:cNvSpPr/>
          <p:nvPr/>
        </p:nvSpPr>
        <p:spPr>
          <a:xfrm>
            <a:off x="5515011" y="4878902"/>
            <a:ext cx="1150592" cy="1150592"/>
          </a:xfrm>
          <a:prstGeom prst="ellipse">
            <a:avLst/>
          </a:prstGeom>
          <a:solidFill>
            <a:srgbClr val="124062"/>
          </a:solidFill>
          <a:ln w="25400">
            <a:noFill/>
          </a:ln>
          <a:effectLst>
            <a:outerShdw blurRad="228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7" name="Freeform 5"/>
          <p:cNvSpPr>
            <a:spLocks noEditPoints="1"/>
          </p:cNvSpPr>
          <p:nvPr/>
        </p:nvSpPr>
        <p:spPr bwMode="auto">
          <a:xfrm>
            <a:off x="5906512" y="520987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8" name="Freeform 6"/>
          <p:cNvSpPr>
            <a:spLocks noEditPoints="1"/>
          </p:cNvSpPr>
          <p:nvPr/>
        </p:nvSpPr>
        <p:spPr bwMode="auto">
          <a:xfrm>
            <a:off x="5858902" y="389022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9" name="Freeform 7"/>
          <p:cNvSpPr>
            <a:spLocks noEditPoints="1"/>
          </p:cNvSpPr>
          <p:nvPr/>
        </p:nvSpPr>
        <p:spPr bwMode="auto">
          <a:xfrm>
            <a:off x="5905404" y="257131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0" name="文本框 19"/>
          <p:cNvSpPr txBox="1"/>
          <p:nvPr/>
        </p:nvSpPr>
        <p:spPr>
          <a:xfrm>
            <a:off x="1474605" y="2134084"/>
            <a:ext cx="149271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en-US" altLang="zh-CN" dirty="0">
                <a:solidFill>
                  <a:srgbClr val="124062"/>
                </a:solidFill>
                <a:effectLst/>
                <a:latin typeface="Bebas" pitchFamily="2" charset="0"/>
              </a:rPr>
              <a:t>Methodology</a:t>
            </a:r>
            <a:endParaRPr lang="zh-CN" altLang="en-US" dirty="0">
              <a:solidFill>
                <a:srgbClr val="124062"/>
              </a:solidFill>
              <a:effectLst/>
              <a:latin typeface="Bebas" pitchFamily="2" charset="0"/>
              <a:sym typeface="Bebas" pitchFamily="2" charset="0"/>
            </a:endParaRPr>
          </a:p>
        </p:txBody>
      </p:sp>
      <p:sp>
        <p:nvSpPr>
          <p:cNvPr id="21" name="TextBox 11"/>
          <p:cNvSpPr txBox="1"/>
          <p:nvPr/>
        </p:nvSpPr>
        <p:spPr>
          <a:xfrm>
            <a:off x="1430562" y="2450397"/>
            <a:ext cx="4084449" cy="1252651"/>
          </a:xfrm>
          <a:prstGeom prst="rect">
            <a:avLst/>
          </a:prstGeom>
          <a:noFill/>
        </p:spPr>
        <p:txBody>
          <a:bodyPr wrap="square" rtlCol="0">
            <a:spAutoFit/>
          </a:bodyPr>
          <a:lstStyle/>
          <a:p>
            <a:pPr>
              <a:lnSpc>
                <a:spcPct val="130000"/>
              </a:lnSpc>
            </a:pPr>
            <a:r>
              <a:rPr lang="en-US" altLang="zh-CN" sz="1400" dirty="0"/>
              <a:t>s</a:t>
            </a:r>
            <a:r>
              <a:rPr lang="en-US" altLang="zh-CN" sz="1400" dirty="0" smtClean="0"/>
              <a:t>trong </a:t>
            </a:r>
            <a:r>
              <a:rPr lang="en-US" altLang="zh-CN" sz="1400" dirty="0"/>
              <a:t>and well designed by Lithuanian's </a:t>
            </a:r>
            <a:r>
              <a:rPr lang="en-US" altLang="zh-CN" sz="1400" dirty="0" smtClean="0"/>
              <a:t>researchers</a:t>
            </a:r>
          </a:p>
          <a:p>
            <a:pPr>
              <a:lnSpc>
                <a:spcPct val="130000"/>
              </a:lnSpc>
            </a:pPr>
            <a:r>
              <a:rPr lang="en-US" altLang="zh-CN" sz="1400" dirty="0"/>
              <a:t>Teachers</a:t>
            </a:r>
            <a:r>
              <a:rPr lang="en-US" altLang="zh-CN" sz="1400" dirty="0" smtClean="0"/>
              <a:t>: IT </a:t>
            </a:r>
            <a:r>
              <a:rPr lang="en-US" altLang="zh-CN" sz="1400" dirty="0"/>
              <a:t>subject is taught by IT teachers who have various types of training</a:t>
            </a:r>
          </a:p>
          <a:p>
            <a:pPr>
              <a:lnSpc>
                <a:spcPct val="130000"/>
              </a:lnSpc>
            </a:pPr>
            <a:endParaRPr lang="zh-CN" altLang="en-US" sz="16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22" name="文本框 21"/>
          <p:cNvSpPr txBox="1"/>
          <p:nvPr/>
        </p:nvSpPr>
        <p:spPr>
          <a:xfrm>
            <a:off x="7072189" y="3436307"/>
            <a:ext cx="933269"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en-US" altLang="zh-CN" dirty="0" smtClean="0">
                <a:solidFill>
                  <a:srgbClr val="124062"/>
                </a:solidFill>
                <a:effectLst/>
                <a:latin typeface="Bebas" pitchFamily="2" charset="0"/>
                <a:sym typeface="Bebas" pitchFamily="2" charset="0"/>
              </a:rPr>
              <a:t>C</a:t>
            </a:r>
            <a:r>
              <a:rPr lang="en-US" altLang="zh-CN" dirty="0" smtClean="0">
                <a:solidFill>
                  <a:srgbClr val="124062"/>
                </a:solidFill>
                <a:effectLst/>
                <a:latin typeface="Bebas" pitchFamily="2" charset="0"/>
                <a:sym typeface="Bebas" pitchFamily="2" charset="0"/>
              </a:rPr>
              <a:t>ourses</a:t>
            </a:r>
            <a:endParaRPr lang="zh-CN" altLang="en-US" dirty="0">
              <a:solidFill>
                <a:srgbClr val="124062"/>
              </a:solidFill>
              <a:effectLst/>
              <a:latin typeface="Bebas" pitchFamily="2" charset="0"/>
              <a:sym typeface="Bebas" pitchFamily="2" charset="0"/>
            </a:endParaRPr>
          </a:p>
        </p:txBody>
      </p:sp>
      <p:sp>
        <p:nvSpPr>
          <p:cNvPr id="25" name="TextBox 11"/>
          <p:cNvSpPr txBox="1"/>
          <p:nvPr/>
        </p:nvSpPr>
        <p:spPr>
          <a:xfrm>
            <a:off x="7072189" y="3774861"/>
            <a:ext cx="4599858" cy="2416046"/>
          </a:xfrm>
          <a:prstGeom prst="rect">
            <a:avLst/>
          </a:prstGeom>
          <a:noFill/>
        </p:spPr>
        <p:txBody>
          <a:bodyPr wrap="square" rtlCol="0">
            <a:spAutoFit/>
          </a:bodyPr>
          <a:lstStyle/>
          <a:p>
            <a:r>
              <a:rPr lang="en-US" altLang="zh-CN" sz="1400" dirty="0" smtClean="0">
                <a:sym typeface="Bebas" pitchFamily="2" charset="0"/>
              </a:rPr>
              <a:t> </a:t>
            </a:r>
            <a:r>
              <a:rPr lang="en-US" altLang="zh-CN" sz="1400" dirty="0">
                <a:sym typeface="Bebas" pitchFamily="2" charset="0"/>
              </a:rPr>
              <a:t>grades 5-10,</a:t>
            </a:r>
            <a:r>
              <a:rPr lang="en-US" altLang="zh-CN" sz="1400" dirty="0"/>
              <a:t> 1 hour per week</a:t>
            </a:r>
            <a:r>
              <a:rPr lang="en-US" altLang="zh-CN" sz="1400" dirty="0" smtClean="0"/>
              <a:t>.</a:t>
            </a:r>
          </a:p>
          <a:p>
            <a:pPr marL="285750" indent="-285750">
              <a:buFont typeface="Arial" panose="020B0604020202020204" pitchFamily="34" charset="0"/>
              <a:buChar char="•"/>
            </a:pPr>
            <a:r>
              <a:rPr lang="en-US" altLang="zh-CN" sz="1400" dirty="0"/>
              <a:t> </a:t>
            </a:r>
            <a:r>
              <a:rPr lang="en-US" altLang="zh-CN" sz="1400" dirty="0" smtClean="0"/>
              <a:t>                  information</a:t>
            </a:r>
            <a:r>
              <a:rPr lang="en-US" altLang="zh-CN" sz="1400" dirty="0"/>
              <a:t>; digital technologies; algorithms </a:t>
            </a:r>
            <a:r>
              <a:rPr lang="en-US" altLang="zh-CN" sz="1400" dirty="0" smtClean="0"/>
              <a:t>  	and    programming</a:t>
            </a:r>
            <a:r>
              <a:rPr lang="en-US" altLang="zh-CN" sz="1400" dirty="0"/>
              <a:t>; virtual communication; </a:t>
            </a:r>
            <a:r>
              <a:rPr lang="en-US" altLang="zh-CN" sz="1400" dirty="0" smtClean="0"/>
              <a:t>	security</a:t>
            </a:r>
            <a:r>
              <a:rPr lang="en-US" altLang="zh-CN" sz="1400" dirty="0"/>
              <a:t>, </a:t>
            </a:r>
            <a:r>
              <a:rPr lang="en-US" altLang="zh-CN" sz="1400" dirty="0" smtClean="0"/>
              <a:t>ethics </a:t>
            </a:r>
            <a:r>
              <a:rPr lang="en-US" altLang="zh-CN" sz="1400" dirty="0"/>
              <a:t>and legal </a:t>
            </a:r>
            <a:r>
              <a:rPr lang="en-US" altLang="zh-CN" sz="1400" dirty="0" smtClean="0"/>
              <a:t>principles</a:t>
            </a:r>
            <a:endParaRPr lang="en-US" altLang="zh-CN" sz="1400" dirty="0"/>
          </a:p>
          <a:p>
            <a:r>
              <a:rPr lang="en-US" altLang="zh-CN" sz="1400" dirty="0"/>
              <a:t> </a:t>
            </a:r>
            <a:r>
              <a:rPr lang="en-US" altLang="zh-CN" sz="1400" dirty="0" smtClean="0"/>
              <a:t>grade 11-12,</a:t>
            </a:r>
            <a:r>
              <a:rPr lang="en-US" altLang="zh-CN" sz="1400" dirty="0"/>
              <a:t> elective subject offered </a:t>
            </a:r>
            <a:r>
              <a:rPr lang="en-US" altLang="zh-CN" sz="1400" dirty="0" smtClean="0"/>
              <a:t> in </a:t>
            </a:r>
            <a:r>
              <a:rPr lang="en-US" altLang="zh-CN" sz="1400" dirty="0"/>
              <a:t>basic and </a:t>
            </a:r>
            <a:r>
              <a:rPr lang="en-US" altLang="zh-CN" sz="1400" dirty="0" smtClean="0"/>
              <a:t> advanced   modes</a:t>
            </a:r>
          </a:p>
          <a:p>
            <a:pPr marL="285750" indent="-285750">
              <a:buFont typeface="Arial" panose="020B0604020202020204" pitchFamily="34" charset="0"/>
              <a:buChar char="•"/>
            </a:pPr>
            <a:r>
              <a:rPr lang="en-US" altLang="zh-CN" sz="1400" dirty="0" smtClean="0"/>
              <a:t>                    electronic </a:t>
            </a:r>
            <a:r>
              <a:rPr lang="en-US" altLang="zh-CN" sz="1400" dirty="0"/>
              <a:t>publishing, database design and </a:t>
            </a:r>
            <a:r>
              <a:rPr lang="en-US" altLang="zh-CN" sz="1400" dirty="0" smtClean="0"/>
              <a:t>         	    management</a:t>
            </a:r>
            <a:r>
              <a:rPr lang="en-US" altLang="zh-CN" sz="1400" dirty="0"/>
              <a:t>, and </a:t>
            </a:r>
            <a:r>
              <a:rPr lang="en-US" altLang="zh-CN" sz="1400" dirty="0" smtClean="0"/>
              <a:t>   programming</a:t>
            </a:r>
            <a:endParaRPr lang="zh-CN" altLang="en-US" sz="1400" dirty="0"/>
          </a:p>
          <a:p>
            <a:pPr>
              <a:lnSpc>
                <a:spcPct val="130000"/>
              </a:lnSpc>
            </a:pPr>
            <a:endParaRPr lang="en-US" altLang="zh-CN" sz="1400" dirty="0" smtClean="0"/>
          </a:p>
          <a:p>
            <a:pPr>
              <a:lnSpc>
                <a:spcPct val="130000"/>
              </a:lnSpc>
            </a:pPr>
            <a:endParaRPr lang="zh-CN" altLang="en-US" sz="16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26" name="文本框 25"/>
          <p:cNvSpPr txBox="1"/>
          <p:nvPr/>
        </p:nvSpPr>
        <p:spPr>
          <a:xfrm>
            <a:off x="1280804" y="4746514"/>
            <a:ext cx="2122697"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en-US" altLang="zh-CN" dirty="0" smtClean="0">
                <a:solidFill>
                  <a:srgbClr val="124062"/>
                </a:solidFill>
                <a:effectLst/>
                <a:latin typeface="Bebas" pitchFamily="2" charset="0"/>
              </a:rPr>
              <a:t>exams </a:t>
            </a:r>
            <a:r>
              <a:rPr lang="en-US" altLang="zh-CN" dirty="0">
                <a:solidFill>
                  <a:srgbClr val="124062"/>
                </a:solidFill>
                <a:effectLst/>
                <a:latin typeface="Bebas" pitchFamily="2" charset="0"/>
              </a:rPr>
              <a:t>and contests </a:t>
            </a:r>
            <a:endParaRPr lang="zh-CN" altLang="en-US" dirty="0">
              <a:solidFill>
                <a:srgbClr val="124062"/>
              </a:solidFill>
              <a:effectLst/>
              <a:latin typeface="Bebas" pitchFamily="2" charset="0"/>
              <a:sym typeface="Bebas" pitchFamily="2" charset="0"/>
            </a:endParaRPr>
          </a:p>
        </p:txBody>
      </p:sp>
      <p:sp>
        <p:nvSpPr>
          <p:cNvPr id="30" name="TextBox 11"/>
          <p:cNvSpPr txBox="1"/>
          <p:nvPr/>
        </p:nvSpPr>
        <p:spPr>
          <a:xfrm>
            <a:off x="1275913" y="4973524"/>
            <a:ext cx="4223238" cy="1412694"/>
          </a:xfrm>
          <a:prstGeom prst="rect">
            <a:avLst/>
          </a:prstGeom>
          <a:noFill/>
        </p:spPr>
        <p:txBody>
          <a:bodyPr wrap="square" rtlCol="0">
            <a:spAutoFit/>
          </a:bodyPr>
          <a:lstStyle/>
          <a:p>
            <a:pPr algn="just">
              <a:lnSpc>
                <a:spcPct val="130000"/>
              </a:lnSpc>
            </a:pPr>
            <a:r>
              <a:rPr lang="en-US" altLang="zh-CN" sz="1400" dirty="0"/>
              <a:t>curriculum of Informatics </a:t>
            </a:r>
            <a:r>
              <a:rPr lang="en-US" altLang="zh-CN" sz="1400" dirty="0" smtClean="0"/>
              <a:t>exam : algorithms</a:t>
            </a:r>
            <a:r>
              <a:rPr lang="en-US" altLang="zh-CN" sz="1400" dirty="0"/>
              <a:t>, data types and structures, and constructs of a programming </a:t>
            </a:r>
            <a:r>
              <a:rPr lang="en-US" altLang="zh-CN" sz="1400" dirty="0" smtClean="0"/>
              <a:t>language</a:t>
            </a:r>
          </a:p>
          <a:p>
            <a:pPr algn="just">
              <a:lnSpc>
                <a:spcPct val="130000"/>
              </a:lnSpc>
            </a:pPr>
            <a:r>
              <a:rPr lang="en-US" altLang="zh-CN" sz="1400" dirty="0" err="1"/>
              <a:t>Bebras</a:t>
            </a:r>
            <a:r>
              <a:rPr lang="en-US" altLang="zh-CN" sz="1400" dirty="0"/>
              <a:t> Challenge,</a:t>
            </a:r>
            <a:r>
              <a:rPr lang="en-US" altLang="zh-CN" sz="1400" dirty="0"/>
              <a:t> Olympiads in Informatics</a:t>
            </a:r>
            <a:endParaRPr lang="en-US" altLang="zh-CN" sz="1400" dirty="0"/>
          </a:p>
          <a:p>
            <a:pPr algn="just">
              <a:lnSpc>
                <a:spcPct val="130000"/>
              </a:lnSpc>
            </a:pP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p:txBody>
      </p:sp>
    </p:spTree>
    <p:extLst>
      <p:ext uri="{BB962C8B-B14F-4D97-AF65-F5344CB8AC3E}">
        <p14:creationId xmlns:p14="http://schemas.microsoft.com/office/powerpoint/2010/main" val="392157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04</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2498504"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France</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grpSp>
        <p:nvGrpSpPr>
          <p:cNvPr id="11" name="组合 10"/>
          <p:cNvGrpSpPr/>
          <p:nvPr/>
        </p:nvGrpSpPr>
        <p:grpSpPr>
          <a:xfrm>
            <a:off x="3944081" y="2031316"/>
            <a:ext cx="4303546" cy="4375151"/>
            <a:chOff x="1289202" y="1552575"/>
            <a:chExt cx="4303546" cy="4375151"/>
          </a:xfrm>
        </p:grpSpPr>
        <p:sp>
          <p:nvSpPr>
            <p:cNvPr id="12" name="Freeform 22"/>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3" name="Freeform 23"/>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4" name="Freeform 24"/>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537285">
                <a:alpha val="50000"/>
              </a:srgbClr>
            </a:solidFill>
            <a:ln>
              <a:noFill/>
            </a:ln>
          </p:spPr>
          <p:txBody>
            <a:bodyPr vert="horz" wrap="square" lIns="91440" tIns="45720" rIns="91440" bIns="45720" numCol="1" anchor="t" anchorCtr="0" compatLnSpc="1"/>
            <a:lstStyle/>
            <a:p>
              <a:endParaRPr lang="bg-BG">
                <a:ea typeface="微软雅黑" panose="020B0503020204020204" charset="-122"/>
                <a:sym typeface="Bebas" pitchFamily="2" charset="0"/>
              </a:endParaRPr>
            </a:p>
          </p:txBody>
        </p:sp>
        <p:sp>
          <p:nvSpPr>
            <p:cNvPr id="15" name="Freeform 25"/>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6" name="Freeform 26"/>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7" name="Freeform 27"/>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8" name="Freeform 28"/>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9" name="Freeform 29"/>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0" name="Freeform 30"/>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1" name="Freeform 31"/>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2" name="Freeform 32"/>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 name="Freeform 33"/>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6" name="Freeform 34"/>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grpSp>
      <p:sp>
        <p:nvSpPr>
          <p:cNvPr id="30" name="Oval 13"/>
          <p:cNvSpPr>
            <a:spLocks noChangeArrowheads="1"/>
          </p:cNvSpPr>
          <p:nvPr/>
        </p:nvSpPr>
        <p:spPr bwMode="auto">
          <a:xfrm>
            <a:off x="961062" y="2490422"/>
            <a:ext cx="489671" cy="489671"/>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1" name="Oval 14"/>
          <p:cNvSpPr>
            <a:spLocks noChangeArrowheads="1"/>
          </p:cNvSpPr>
          <p:nvPr/>
        </p:nvSpPr>
        <p:spPr bwMode="auto">
          <a:xfrm>
            <a:off x="961062" y="3752784"/>
            <a:ext cx="489671" cy="480687"/>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2" name="Oval 15"/>
          <p:cNvSpPr>
            <a:spLocks noChangeArrowheads="1"/>
          </p:cNvSpPr>
          <p:nvPr/>
        </p:nvSpPr>
        <p:spPr bwMode="auto">
          <a:xfrm>
            <a:off x="961062" y="5006157"/>
            <a:ext cx="489671" cy="489671"/>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3" name="Oval 16"/>
          <p:cNvSpPr>
            <a:spLocks noChangeArrowheads="1"/>
          </p:cNvSpPr>
          <p:nvPr/>
        </p:nvSpPr>
        <p:spPr bwMode="auto">
          <a:xfrm>
            <a:off x="10745471" y="2490422"/>
            <a:ext cx="485177" cy="489671"/>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4" name="Oval 17"/>
          <p:cNvSpPr>
            <a:spLocks noChangeArrowheads="1"/>
          </p:cNvSpPr>
          <p:nvPr/>
        </p:nvSpPr>
        <p:spPr bwMode="auto">
          <a:xfrm>
            <a:off x="10745471" y="3752784"/>
            <a:ext cx="485177" cy="480687"/>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5" name="Oval 18"/>
          <p:cNvSpPr>
            <a:spLocks noChangeArrowheads="1"/>
          </p:cNvSpPr>
          <p:nvPr/>
        </p:nvSpPr>
        <p:spPr bwMode="auto">
          <a:xfrm>
            <a:off x="10745471" y="5006157"/>
            <a:ext cx="485177" cy="489671"/>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36" name="Freeform 6"/>
          <p:cNvSpPr>
            <a:spLocks noEditPoints="1"/>
          </p:cNvSpPr>
          <p:nvPr/>
        </p:nvSpPr>
        <p:spPr bwMode="auto">
          <a:xfrm>
            <a:off x="10861013" y="3866082"/>
            <a:ext cx="254092" cy="2540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7" name="Freeform 7"/>
          <p:cNvSpPr>
            <a:spLocks noEditPoints="1"/>
          </p:cNvSpPr>
          <p:nvPr/>
        </p:nvSpPr>
        <p:spPr bwMode="auto">
          <a:xfrm>
            <a:off x="1083646" y="3888997"/>
            <a:ext cx="254092" cy="21724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8" name="Freeform 8"/>
          <p:cNvSpPr>
            <a:spLocks noEditPoints="1"/>
          </p:cNvSpPr>
          <p:nvPr/>
        </p:nvSpPr>
        <p:spPr bwMode="auto">
          <a:xfrm>
            <a:off x="10910353" y="5123179"/>
            <a:ext cx="241040" cy="255626"/>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9" name="Freeform 11"/>
          <p:cNvSpPr>
            <a:spLocks noEditPoints="1"/>
          </p:cNvSpPr>
          <p:nvPr/>
        </p:nvSpPr>
        <p:spPr bwMode="auto">
          <a:xfrm>
            <a:off x="1102648" y="5115887"/>
            <a:ext cx="206498" cy="270210"/>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0" name="Freeform 26"/>
          <p:cNvSpPr>
            <a:spLocks noEditPoints="1"/>
          </p:cNvSpPr>
          <p:nvPr/>
        </p:nvSpPr>
        <p:spPr bwMode="auto">
          <a:xfrm>
            <a:off x="1099194" y="2607182"/>
            <a:ext cx="213406" cy="255626"/>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1" name="Freeform 30"/>
          <p:cNvSpPr>
            <a:spLocks noEditPoints="1"/>
          </p:cNvSpPr>
          <p:nvPr/>
        </p:nvSpPr>
        <p:spPr bwMode="auto">
          <a:xfrm>
            <a:off x="10861013" y="2642756"/>
            <a:ext cx="254092" cy="185002"/>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2" name="TextBox 41"/>
          <p:cNvSpPr txBox="1"/>
          <p:nvPr/>
        </p:nvSpPr>
        <p:spPr>
          <a:xfrm>
            <a:off x="1558555" y="2487650"/>
            <a:ext cx="3268893" cy="1232645"/>
          </a:xfrm>
          <a:prstGeom prst="rect">
            <a:avLst/>
          </a:prstGeom>
          <a:noFill/>
        </p:spPr>
        <p:txBody>
          <a:bodyPr wrap="square" rtlCol="0">
            <a:spAutoFit/>
          </a:bodyPr>
          <a:lstStyle/>
          <a:p>
            <a:pPr>
              <a:lnSpc>
                <a:spcPct val="130000"/>
              </a:lnSpc>
            </a:pPr>
            <a:r>
              <a:rPr lang="en-US" altLang="zh-CN" sz="1600" dirty="0"/>
              <a:t>In the </a:t>
            </a:r>
            <a:r>
              <a:rPr lang="en-US" altLang="zh-CN" sz="1600" dirty="0" smtClean="0"/>
              <a:t>1980’s,</a:t>
            </a:r>
            <a:r>
              <a:rPr lang="en-US" altLang="zh-CN" sz="1600" dirty="0"/>
              <a:t> a new elective </a:t>
            </a:r>
            <a:r>
              <a:rPr lang="en-US" altLang="zh-CN" sz="1600" dirty="0" smtClean="0"/>
              <a:t>course</a:t>
            </a:r>
            <a:r>
              <a:rPr lang="en-US" altLang="zh-CN" sz="1600" dirty="0"/>
              <a:t>,</a:t>
            </a:r>
            <a:r>
              <a:rPr lang="en-US" altLang="zh-CN" sz="1600" dirty="0"/>
              <a:t> </a:t>
            </a:r>
            <a:r>
              <a:rPr lang="en-US" altLang="zh-CN" sz="1600" dirty="0" smtClean="0"/>
              <a:t> </a:t>
            </a:r>
            <a:r>
              <a:rPr lang="en-US" altLang="zh-CN" sz="1600" dirty="0"/>
              <a:t>to promote the algorithmic way of thinking</a:t>
            </a:r>
            <a:endParaRPr lang="zh-CN" altLang="en-US" sz="1600" dirty="0">
              <a:sym typeface="Bebas" pitchFamily="2" charset="0"/>
            </a:endParaRPr>
          </a:p>
          <a:p>
            <a:pPr>
              <a:lnSpc>
                <a:spcPct val="130000"/>
              </a:lnSpc>
            </a:pPr>
            <a:endParaRPr lang="zh-CN" altLang="en-US" sz="9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46" name="TextBox 43"/>
          <p:cNvSpPr txBox="1"/>
          <p:nvPr/>
        </p:nvSpPr>
        <p:spPr>
          <a:xfrm>
            <a:off x="1566275" y="3771046"/>
            <a:ext cx="2708644" cy="1092607"/>
          </a:xfrm>
          <a:prstGeom prst="rect">
            <a:avLst/>
          </a:prstGeom>
          <a:noFill/>
        </p:spPr>
        <p:txBody>
          <a:bodyPr wrap="square" rtlCol="0">
            <a:spAutoFit/>
          </a:bodyPr>
          <a:lstStyle/>
          <a:p>
            <a:pPr>
              <a:lnSpc>
                <a:spcPct val="130000"/>
              </a:lnSpc>
            </a:pPr>
            <a:r>
              <a:rPr lang="en-US" altLang="zh-CN" dirty="0" err="1" smtClean="0"/>
              <a:t>MoE</a:t>
            </a:r>
            <a:r>
              <a:rPr lang="en-US" altLang="zh-CN" dirty="0" smtClean="0"/>
              <a:t>: </a:t>
            </a:r>
            <a:r>
              <a:rPr lang="en-US" altLang="zh-CN" sz="1600" dirty="0" smtClean="0"/>
              <a:t>the </a:t>
            </a:r>
            <a:r>
              <a:rPr lang="en-US" altLang="zh-CN" sz="1600" dirty="0"/>
              <a:t>curriculum covering programming, unplugged activities </a:t>
            </a:r>
            <a:r>
              <a:rPr lang="en-US" altLang="zh-CN" sz="1600" dirty="0" smtClean="0"/>
              <a:t>is </a:t>
            </a:r>
            <a:r>
              <a:rPr lang="en-US" altLang="zh-CN" sz="1600" dirty="0"/>
              <a:t>established</a:t>
            </a:r>
            <a:endParaRPr lang="zh-CN" altLang="en-US" sz="9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47" name="TextBox 44"/>
          <p:cNvSpPr txBox="1"/>
          <p:nvPr/>
        </p:nvSpPr>
        <p:spPr>
          <a:xfrm>
            <a:off x="1531745" y="5396115"/>
            <a:ext cx="3411246" cy="1372683"/>
          </a:xfrm>
          <a:prstGeom prst="rect">
            <a:avLst/>
          </a:prstGeom>
          <a:noFill/>
        </p:spPr>
        <p:txBody>
          <a:bodyPr wrap="square" rtlCol="0">
            <a:spAutoFit/>
          </a:bodyPr>
          <a:lstStyle/>
          <a:p>
            <a:pPr>
              <a:lnSpc>
                <a:spcPct val="130000"/>
              </a:lnSpc>
            </a:pPr>
            <a:r>
              <a:rPr lang="en-US" altLang="zh-CN" sz="1600" dirty="0"/>
              <a:t>in 2012, algorithmic was introduced in mathematics curricula at grade 11 and an elective Computer Science course (called ISN) </a:t>
            </a:r>
            <a:r>
              <a:rPr lang="en-US" altLang="zh-CN" sz="1600" dirty="0" smtClean="0"/>
              <a:t>at </a:t>
            </a:r>
            <a:r>
              <a:rPr lang="en-US" altLang="zh-CN" sz="1600" dirty="0"/>
              <a:t>grade 12</a:t>
            </a:r>
            <a:endParaRPr lang="zh-CN" altLang="en-US" sz="9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48" name="TextBox 45"/>
          <p:cNvSpPr txBox="1"/>
          <p:nvPr/>
        </p:nvSpPr>
        <p:spPr>
          <a:xfrm>
            <a:off x="7833536" y="2086634"/>
            <a:ext cx="2969706" cy="932563"/>
          </a:xfrm>
          <a:prstGeom prst="rect">
            <a:avLst/>
          </a:prstGeom>
          <a:noFill/>
        </p:spPr>
        <p:txBody>
          <a:bodyPr wrap="square" rtlCol="0">
            <a:spAutoFit/>
          </a:bodyPr>
          <a:lstStyle/>
          <a:p>
            <a:pPr>
              <a:lnSpc>
                <a:spcPct val="130000"/>
              </a:lnSpc>
            </a:pPr>
            <a:r>
              <a:rPr lang="en-US" altLang="zh-CN" sz="1400" dirty="0" smtClean="0"/>
              <a:t>Students</a:t>
            </a:r>
            <a:r>
              <a:rPr lang="en-US" altLang="zh-CN" sz="1400" dirty="0"/>
              <a:t>’ learning in ISN must be assessed </a:t>
            </a:r>
            <a:r>
              <a:rPr lang="en-US" altLang="zh-CN" sz="1400" dirty="0" smtClean="0"/>
              <a:t>during </a:t>
            </a:r>
            <a:r>
              <a:rPr lang="en-US" altLang="zh-CN" sz="1400" b="1" dirty="0" smtClean="0"/>
              <a:t>an oral presentation </a:t>
            </a:r>
            <a:r>
              <a:rPr lang="en-US" altLang="zh-CN" sz="1400" dirty="0" smtClean="0"/>
              <a:t>of </a:t>
            </a:r>
            <a:r>
              <a:rPr lang="en-US" altLang="zh-CN" sz="1400" dirty="0"/>
              <a:t>the </a:t>
            </a:r>
            <a:r>
              <a:rPr lang="en-US" altLang="zh-CN" sz="1400" dirty="0" smtClean="0"/>
              <a:t>outcomes</a:t>
            </a:r>
            <a:endParaRPr lang="zh-CN" altLang="en-US" sz="8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49" name="TextBox 46"/>
          <p:cNvSpPr txBox="1"/>
          <p:nvPr/>
        </p:nvSpPr>
        <p:spPr>
          <a:xfrm>
            <a:off x="8011560" y="3577658"/>
            <a:ext cx="2727736" cy="1750159"/>
          </a:xfrm>
          <a:prstGeom prst="rect">
            <a:avLst/>
          </a:prstGeom>
          <a:noFill/>
        </p:spPr>
        <p:txBody>
          <a:bodyPr wrap="square" rtlCol="0">
            <a:spAutoFit/>
          </a:bodyPr>
          <a:lstStyle/>
          <a:p>
            <a:pPr>
              <a:lnSpc>
                <a:spcPct val="130000"/>
              </a:lnSpc>
            </a:pPr>
            <a:r>
              <a:rPr lang="en-US" altLang="zh-CN" sz="1400" dirty="0"/>
              <a:t>teachers from scientific subject matter (mathematics, physics and chemistry) </a:t>
            </a:r>
            <a:r>
              <a:rPr lang="en-US" altLang="zh-CN" sz="1400" dirty="0" smtClean="0"/>
              <a:t>trained by</a:t>
            </a:r>
            <a:r>
              <a:rPr lang="en-US" altLang="zh-CN" sz="1400" dirty="0"/>
              <a:t> </a:t>
            </a:r>
            <a:r>
              <a:rPr lang="en-US" altLang="zh-CN" sz="1400" dirty="0"/>
              <a:t>Superior Schools of Teaching and </a:t>
            </a:r>
            <a:r>
              <a:rPr lang="en-US" altLang="zh-CN" sz="1400" dirty="0" smtClean="0"/>
              <a:t>Education-SSTE</a:t>
            </a:r>
          </a:p>
          <a:p>
            <a:pPr>
              <a:lnSpc>
                <a:spcPct val="130000"/>
              </a:lnSpc>
            </a:pPr>
            <a:endParaRPr lang="zh-CN" altLang="en-US" sz="1400" dirty="0">
              <a:sym typeface="Bebas" pitchFamily="2" charset="0"/>
            </a:endParaRPr>
          </a:p>
        </p:txBody>
      </p:sp>
      <p:sp>
        <p:nvSpPr>
          <p:cNvPr id="4" name="文本框 3"/>
          <p:cNvSpPr txBox="1"/>
          <p:nvPr/>
        </p:nvSpPr>
        <p:spPr>
          <a:xfrm>
            <a:off x="8149212" y="5327817"/>
            <a:ext cx="2754965" cy="1384995"/>
          </a:xfrm>
          <a:prstGeom prst="rect">
            <a:avLst/>
          </a:prstGeom>
          <a:noFill/>
        </p:spPr>
        <p:txBody>
          <a:bodyPr wrap="square" rtlCol="0">
            <a:spAutoFit/>
          </a:bodyPr>
          <a:lstStyle/>
          <a:p>
            <a:r>
              <a:rPr lang="en-US" altLang="zh-CN" sz="1400" dirty="0"/>
              <a:t>in 2016, </a:t>
            </a:r>
            <a:r>
              <a:rPr lang="en-US" altLang="zh-CN" sz="1400" dirty="0" err="1"/>
              <a:t>Class’Code</a:t>
            </a:r>
            <a:r>
              <a:rPr lang="en-US" altLang="zh-CN" sz="1400" dirty="0"/>
              <a:t> is a consortium of universities, companies and the government, offering educators free online CT courses and resources as well as face-to-face </a:t>
            </a:r>
            <a:r>
              <a:rPr lang="en-US" altLang="zh-CN" sz="1400" dirty="0" smtClean="0"/>
              <a:t>meetings</a:t>
            </a:r>
            <a:endParaRPr lang="zh-CN" altLang="en-US" sz="1400" dirty="0"/>
          </a:p>
        </p:txBody>
      </p:sp>
    </p:spTree>
    <p:extLst>
      <p:ext uri="{BB962C8B-B14F-4D97-AF65-F5344CB8AC3E}">
        <p14:creationId xmlns:p14="http://schemas.microsoft.com/office/powerpoint/2010/main" val="215295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cxnSp>
        <p:nvCxnSpPr>
          <p:cNvPr id="43" name="直接连接符 42"/>
          <p:cNvCxnSpPr/>
          <p:nvPr/>
        </p:nvCxnSpPr>
        <p:spPr>
          <a:xfrm flipV="1">
            <a:off x="5904868" y="2485311"/>
            <a:ext cx="1671553"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177376" y="300671"/>
            <a:ext cx="1671552"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sp>
        <p:nvSpPr>
          <p:cNvPr id="31" name="KSO_Shape"/>
          <p:cNvSpPr/>
          <p:nvPr/>
        </p:nvSpPr>
        <p:spPr bwMode="auto">
          <a:xfrm>
            <a:off x="5553719" y="1448997"/>
            <a:ext cx="1102714" cy="109168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21" name="TextBox 1"/>
          <p:cNvSpPr txBox="1"/>
          <p:nvPr/>
        </p:nvSpPr>
        <p:spPr>
          <a:xfrm>
            <a:off x="3302053" y="4163394"/>
            <a:ext cx="6708760" cy="1631216"/>
          </a:xfrm>
          <a:prstGeom prst="rect">
            <a:avLst/>
          </a:prstGeom>
          <a:noFill/>
        </p:spPr>
        <p:txBody>
          <a:bodyPr wrap="none" rtlCol="0">
            <a:spAutoFit/>
          </a:bodyPr>
          <a:lstStyle/>
          <a:p>
            <a:pPr marL="0" lvl="1"/>
            <a:r>
              <a:rPr lang="en-US" altLang="zh-CN" sz="4000" dirty="0">
                <a:solidFill>
                  <a:srgbClr val="124062"/>
                </a:solidFill>
                <a:latin typeface="微软雅黑" panose="020B0503020204020204" charset="-122"/>
                <a:ea typeface="微软雅黑" panose="020B0503020204020204" charset="-122"/>
              </a:rPr>
              <a:t>Summary and Conclusions</a:t>
            </a:r>
            <a:endParaRPr lang="zh-CN" altLang="zh-CN" sz="4000" dirty="0">
              <a:solidFill>
                <a:srgbClr val="124062"/>
              </a:solidFill>
              <a:latin typeface="微软雅黑" panose="020B0503020204020204" charset="-122"/>
              <a:ea typeface="微软雅黑" panose="020B0503020204020204" charset="-122"/>
            </a:endParaRPr>
          </a:p>
          <a:p>
            <a:pPr marL="0" lvl="1"/>
            <a:endParaRPr lang="zh-CN" altLang="en-US" sz="6000" b="1" dirty="0">
              <a:solidFill>
                <a:srgbClr val="124062"/>
              </a:solidFill>
              <a:latin typeface="微软雅黑 Light" panose="020B0502040204020203" pitchFamily="34" charset="-122"/>
              <a:ea typeface="创艺简细圆" pitchFamily="2" charset="-122"/>
            </a:endParaRPr>
          </a:p>
        </p:txBody>
      </p:sp>
      <p:sp>
        <p:nvSpPr>
          <p:cNvPr id="20" name="矩形 19"/>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05</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449296" y="1643429"/>
            <a:ext cx="11254191" cy="4919898"/>
          </a:xfrm>
          <a:prstGeom prst="rect">
            <a:avLst/>
          </a:prstGeom>
        </p:spPr>
      </p:pic>
      <p:sp>
        <p:nvSpPr>
          <p:cNvPr id="12" name="文本框 1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75494" y="372956"/>
            <a:ext cx="6127383" cy="584775"/>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Summary and Conclusions</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8254" y="392062"/>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06</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07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555" y="1471707"/>
            <a:ext cx="5388943" cy="53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26"/>
          <p:cNvCxnSpPr/>
          <p:nvPr/>
        </p:nvCxnSpPr>
        <p:spPr>
          <a:xfrm flipH="1">
            <a:off x="7020732" y="1797803"/>
            <a:ext cx="2944678" cy="1522172"/>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flipH="1">
            <a:off x="9965410" y="1420213"/>
            <a:ext cx="3046105" cy="677108"/>
          </a:xfrm>
          <a:prstGeom prst="rect">
            <a:avLst/>
          </a:prstGeom>
          <a:noFill/>
        </p:spPr>
        <p:txBody>
          <a:bodyPr wrap="square" rtlCol="0">
            <a:spAutoFit/>
          </a:bodyPr>
          <a:lstStyle/>
          <a:p>
            <a:pPr marL="0" lvl="1"/>
            <a:r>
              <a:rPr lang="en-US" altLang="zh-CN" sz="2000" dirty="0"/>
              <a:t>as a tree</a:t>
            </a:r>
            <a:endParaRPr lang="zh-CN" altLang="en-US" sz="2000" dirty="0"/>
          </a:p>
          <a:p>
            <a:endParaRPr lang="zh-CN" altLang="en-US" dirty="0"/>
          </a:p>
        </p:txBody>
      </p:sp>
      <p:cxnSp>
        <p:nvCxnSpPr>
          <p:cNvPr id="34" name="Straight Arrow Connector 26"/>
          <p:cNvCxnSpPr/>
          <p:nvPr/>
        </p:nvCxnSpPr>
        <p:spPr>
          <a:xfrm flipH="1">
            <a:off x="2481943" y="3082111"/>
            <a:ext cx="1220172" cy="39445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6417" y="3628582"/>
            <a:ext cx="3106703" cy="984885"/>
          </a:xfrm>
          <a:prstGeom prst="rect">
            <a:avLst/>
          </a:prstGeom>
          <a:noFill/>
        </p:spPr>
        <p:txBody>
          <a:bodyPr wrap="square" rtlCol="0">
            <a:spAutoFit/>
          </a:bodyPr>
          <a:lstStyle/>
          <a:p>
            <a:pPr marL="0" lvl="1"/>
            <a:r>
              <a:rPr lang="en-US" altLang="zh-CN" sz="2000" dirty="0"/>
              <a:t>three parts: production, learning, and research</a:t>
            </a:r>
          </a:p>
          <a:p>
            <a:endParaRPr lang="zh-CN" altLang="en-US" dirty="0"/>
          </a:p>
        </p:txBody>
      </p:sp>
      <p:sp>
        <p:nvSpPr>
          <p:cNvPr id="33" name="文本框 32"/>
          <p:cNvSpPr txBox="1"/>
          <p:nvPr/>
        </p:nvSpPr>
        <p:spPr>
          <a:xfrm>
            <a:off x="8961364" y="3217806"/>
            <a:ext cx="3278245" cy="1908215"/>
          </a:xfrm>
          <a:prstGeom prst="rect">
            <a:avLst/>
          </a:prstGeom>
          <a:noFill/>
        </p:spPr>
        <p:txBody>
          <a:bodyPr wrap="square" rtlCol="0">
            <a:spAutoFit/>
          </a:bodyPr>
          <a:lstStyle/>
          <a:p>
            <a:r>
              <a:rPr lang="en-US" altLang="zh-CN" sz="2000" dirty="0"/>
              <a:t>five parts: policy making, non-profit organization, industry promotion, teacher training, course implementation</a:t>
            </a:r>
          </a:p>
          <a:p>
            <a:endParaRPr lang="zh-CN" altLang="en-US" dirty="0"/>
          </a:p>
        </p:txBody>
      </p:sp>
      <p:cxnSp>
        <p:nvCxnSpPr>
          <p:cNvPr id="38" name="Straight Arrow Connector 26"/>
          <p:cNvCxnSpPr/>
          <p:nvPr/>
        </p:nvCxnSpPr>
        <p:spPr>
          <a:xfrm flipV="1">
            <a:off x="7271657" y="3771195"/>
            <a:ext cx="1843314" cy="625069"/>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961364" y="5471886"/>
            <a:ext cx="3549950" cy="707886"/>
          </a:xfrm>
          <a:prstGeom prst="rect">
            <a:avLst/>
          </a:prstGeom>
          <a:noFill/>
        </p:spPr>
        <p:txBody>
          <a:bodyPr wrap="square" rtlCol="0">
            <a:spAutoFit/>
          </a:bodyPr>
          <a:lstStyle/>
          <a:p>
            <a:r>
              <a:rPr lang="en-US" altLang="zh-CN" sz="2000" dirty="0"/>
              <a:t>the root of the tree represents the needs </a:t>
            </a:r>
            <a:r>
              <a:rPr lang="en-US" altLang="zh-CN" sz="2000" dirty="0"/>
              <a:t>of</a:t>
            </a:r>
            <a:endParaRPr lang="zh-CN" altLang="en-US" sz="2000" dirty="0"/>
          </a:p>
        </p:txBody>
      </p:sp>
      <p:cxnSp>
        <p:nvCxnSpPr>
          <p:cNvPr id="45" name="Straight Arrow Connector 26"/>
          <p:cNvCxnSpPr/>
          <p:nvPr/>
        </p:nvCxnSpPr>
        <p:spPr>
          <a:xfrm>
            <a:off x="5958026" y="5627132"/>
            <a:ext cx="3156945" cy="167919"/>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文本框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81943" y="354544"/>
            <a:ext cx="6127383" cy="584775"/>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Summary and Conclusions</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7688" y="390506"/>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06</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eform 1"/>
          <p:cNvSpPr/>
          <p:nvPr/>
        </p:nvSpPr>
        <p:spPr bwMode="auto">
          <a:xfrm>
            <a:off x="9732187" y="2902433"/>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altLang="zh-CN" sz="2400" dirty="0" smtClean="0">
              <a:solidFill>
                <a:prstClr val="white"/>
              </a:solidFill>
              <a:latin typeface="Bebas" pitchFamily="2" charset="0"/>
              <a:ea typeface="微软雅黑" panose="020B0503020204020204" charset="-122"/>
              <a:sym typeface="Bebas" pitchFamily="2" charset="0"/>
            </a:endParaRPr>
          </a:p>
          <a:p>
            <a:pPr lvl="0" algn="ctr"/>
            <a:r>
              <a:rPr lang="en-US" altLang="zh-CN" sz="2400" dirty="0" smtClean="0">
                <a:solidFill>
                  <a:prstClr val="white"/>
                </a:solidFill>
                <a:latin typeface="Bebas" pitchFamily="2" charset="0"/>
                <a:ea typeface="微软雅黑" panose="020B0503020204020204" charset="-122"/>
                <a:sym typeface="Bebas" pitchFamily="2" charset="0"/>
              </a:rPr>
              <a:t>Course implementation</a:t>
            </a:r>
            <a:endParaRPr lang="en-US" altLang="zh-CN" sz="2400" dirty="0">
              <a:solidFill>
                <a:prstClr val="white"/>
              </a:solidFill>
              <a:latin typeface="Bebas" pitchFamily="2" charset="0"/>
              <a:ea typeface="微软雅黑" panose="020B0503020204020204" charset="-122"/>
              <a:sym typeface="Bebas" pitchFamily="2" charset="0"/>
            </a:endParaRPr>
          </a:p>
        </p:txBody>
      </p:sp>
      <p:sp>
        <p:nvSpPr>
          <p:cNvPr id="12" name="Freeform 2"/>
          <p:cNvSpPr/>
          <p:nvPr/>
        </p:nvSpPr>
        <p:spPr bwMode="auto">
          <a:xfrm>
            <a:off x="10796511" y="2846833"/>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13" name="Freeform 1"/>
          <p:cNvSpPr/>
          <p:nvPr/>
        </p:nvSpPr>
        <p:spPr bwMode="auto">
          <a:xfrm>
            <a:off x="7656937" y="1919381"/>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smtClean="0">
                <a:solidFill>
                  <a:prstClr val="white"/>
                </a:solidFill>
                <a:latin typeface="Bebas" pitchFamily="2" charset="0"/>
                <a:ea typeface="微软雅黑" panose="020B0503020204020204" charset="-122"/>
                <a:sym typeface="Bebas" pitchFamily="2" charset="0"/>
              </a:rPr>
              <a:t>Teacher training</a:t>
            </a:r>
            <a:endParaRPr lang="zh-CN" altLang="en-US" sz="2400" dirty="0">
              <a:solidFill>
                <a:prstClr val="white"/>
              </a:solidFill>
              <a:latin typeface="Bebas" pitchFamily="2" charset="0"/>
              <a:ea typeface="微软雅黑" panose="020B0503020204020204" charset="-122"/>
              <a:sym typeface="Bebas" pitchFamily="2" charset="0"/>
            </a:endParaRPr>
          </a:p>
        </p:txBody>
      </p:sp>
      <p:sp>
        <p:nvSpPr>
          <p:cNvPr id="14" name="Freeform 2"/>
          <p:cNvSpPr/>
          <p:nvPr/>
        </p:nvSpPr>
        <p:spPr bwMode="auto">
          <a:xfrm>
            <a:off x="8721261" y="1863781"/>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537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15" name="Freeform 1"/>
          <p:cNvSpPr/>
          <p:nvPr/>
        </p:nvSpPr>
        <p:spPr bwMode="auto">
          <a:xfrm>
            <a:off x="5401851" y="2363372"/>
            <a:ext cx="1638780"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smtClean="0">
                <a:solidFill>
                  <a:prstClr val="white"/>
                </a:solidFill>
                <a:latin typeface="Bebas" pitchFamily="2" charset="0"/>
                <a:ea typeface="微软雅黑" panose="020B0503020204020204" charset="-122"/>
                <a:sym typeface="Bebas" pitchFamily="2" charset="0"/>
              </a:rPr>
              <a:t>Industry promotion</a:t>
            </a:r>
            <a:endParaRPr lang="en-US" altLang="zh-CN" sz="2400" dirty="0">
              <a:solidFill>
                <a:prstClr val="white"/>
              </a:solidFill>
              <a:latin typeface="Bebas" pitchFamily="2" charset="0"/>
              <a:ea typeface="微软雅黑" panose="020B0503020204020204" charset="-122"/>
              <a:sym typeface="Bebas" pitchFamily="2" charset="0"/>
            </a:endParaRPr>
          </a:p>
        </p:txBody>
      </p:sp>
      <p:sp>
        <p:nvSpPr>
          <p:cNvPr id="16" name="Freeform 2"/>
          <p:cNvSpPr/>
          <p:nvPr/>
        </p:nvSpPr>
        <p:spPr bwMode="auto">
          <a:xfrm>
            <a:off x="6466175" y="2307772"/>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17" name="Freeform 1"/>
          <p:cNvSpPr/>
          <p:nvPr/>
        </p:nvSpPr>
        <p:spPr bwMode="auto">
          <a:xfrm>
            <a:off x="3059493" y="2949902"/>
            <a:ext cx="1638780"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altLang="zh-CN" sz="2000" dirty="0" smtClean="0">
              <a:solidFill>
                <a:prstClr val="white"/>
              </a:solidFill>
              <a:latin typeface="Bebas" pitchFamily="2" charset="0"/>
              <a:ea typeface="微软雅黑" panose="020B0503020204020204" charset="-122"/>
              <a:sym typeface="Bebas" pitchFamily="2" charset="0"/>
            </a:endParaRPr>
          </a:p>
          <a:p>
            <a:pPr lvl="0" algn="ctr"/>
            <a:endParaRPr lang="en-US" altLang="zh-CN" sz="2000" dirty="0">
              <a:solidFill>
                <a:prstClr val="white"/>
              </a:solidFill>
              <a:latin typeface="Bebas" pitchFamily="2" charset="0"/>
              <a:ea typeface="微软雅黑" panose="020B0503020204020204" charset="-122"/>
              <a:sym typeface="Bebas" pitchFamily="2" charset="0"/>
            </a:endParaRPr>
          </a:p>
          <a:p>
            <a:pPr lvl="0" algn="ctr"/>
            <a:endParaRPr lang="en-US" altLang="zh-CN" sz="2000" dirty="0" smtClean="0">
              <a:solidFill>
                <a:prstClr val="white"/>
              </a:solidFill>
              <a:latin typeface="Bebas" pitchFamily="2" charset="0"/>
              <a:ea typeface="微软雅黑" panose="020B0503020204020204" charset="-122"/>
              <a:sym typeface="Bebas" pitchFamily="2" charset="0"/>
            </a:endParaRPr>
          </a:p>
          <a:p>
            <a:pPr lvl="0" algn="ctr"/>
            <a:r>
              <a:rPr lang="en-US" altLang="zh-CN" sz="2000" dirty="0" smtClean="0">
                <a:solidFill>
                  <a:prstClr val="white"/>
                </a:solidFill>
                <a:latin typeface="Bebas" pitchFamily="2" charset="0"/>
                <a:ea typeface="微软雅黑" panose="020B0503020204020204" charset="-122"/>
                <a:sym typeface="Bebas" pitchFamily="2" charset="0"/>
              </a:rPr>
              <a:t>Nonprofit</a:t>
            </a:r>
          </a:p>
          <a:p>
            <a:pPr lvl="0" algn="ctr"/>
            <a:r>
              <a:rPr lang="en-US" altLang="zh-CN" sz="2000" dirty="0" smtClean="0">
                <a:solidFill>
                  <a:prstClr val="white"/>
                </a:solidFill>
                <a:latin typeface="Bebas" pitchFamily="2" charset="0"/>
                <a:ea typeface="微软雅黑" panose="020B0503020204020204" charset="-122"/>
                <a:sym typeface="Bebas" pitchFamily="2" charset="0"/>
              </a:rPr>
              <a:t>Organization</a:t>
            </a:r>
          </a:p>
          <a:p>
            <a:pPr lvl="0" algn="ctr"/>
            <a:endParaRPr lang="en-US" altLang="zh-CN" sz="4400" dirty="0">
              <a:solidFill>
                <a:prstClr val="white"/>
              </a:solidFill>
              <a:latin typeface="Bebas" pitchFamily="2" charset="0"/>
              <a:ea typeface="微软雅黑" panose="020B0503020204020204" charset="-122"/>
              <a:sym typeface="Bebas" pitchFamily="2" charset="0"/>
            </a:endParaRPr>
          </a:p>
        </p:txBody>
      </p:sp>
      <p:sp>
        <p:nvSpPr>
          <p:cNvPr id="18" name="Freeform 2"/>
          <p:cNvSpPr/>
          <p:nvPr/>
        </p:nvSpPr>
        <p:spPr bwMode="auto">
          <a:xfrm>
            <a:off x="4123817" y="2894302"/>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537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19" name="Freeform 1"/>
          <p:cNvSpPr/>
          <p:nvPr/>
        </p:nvSpPr>
        <p:spPr bwMode="auto">
          <a:xfrm>
            <a:off x="969595" y="1878342"/>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smtClean="0">
                <a:solidFill>
                  <a:prstClr val="white"/>
                </a:solidFill>
                <a:latin typeface="Bebas" pitchFamily="2" charset="0"/>
                <a:ea typeface="微软雅黑" panose="020B0503020204020204" charset="-122"/>
                <a:sym typeface="Bebas" pitchFamily="2" charset="0"/>
              </a:rPr>
              <a:t>Policy making</a:t>
            </a:r>
            <a:endParaRPr lang="en-US" altLang="zh-CN" sz="2400" dirty="0">
              <a:solidFill>
                <a:prstClr val="white"/>
              </a:solidFill>
              <a:latin typeface="Bebas" pitchFamily="2" charset="0"/>
              <a:ea typeface="微软雅黑" panose="020B0503020204020204" charset="-122"/>
              <a:sym typeface="Bebas" pitchFamily="2" charset="0"/>
            </a:endParaRPr>
          </a:p>
        </p:txBody>
      </p:sp>
      <p:sp>
        <p:nvSpPr>
          <p:cNvPr id="20" name="Freeform 2"/>
          <p:cNvSpPr/>
          <p:nvPr/>
        </p:nvSpPr>
        <p:spPr bwMode="auto">
          <a:xfrm>
            <a:off x="2033919" y="1822742"/>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57150">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latin typeface="Bebas" pitchFamily="2" charset="0"/>
              <a:ea typeface="微软雅黑" panose="020B0503020204020204" charset="-122"/>
              <a:sym typeface="Bebas" pitchFamily="2" charset="0"/>
            </a:endParaRPr>
          </a:p>
        </p:txBody>
      </p:sp>
      <p:grpSp>
        <p:nvGrpSpPr>
          <p:cNvPr id="21" name="组合 20"/>
          <p:cNvGrpSpPr/>
          <p:nvPr/>
        </p:nvGrpSpPr>
        <p:grpSpPr>
          <a:xfrm>
            <a:off x="2188990" y="1977825"/>
            <a:ext cx="287484" cy="336598"/>
            <a:chOff x="5767388" y="2987676"/>
            <a:chExt cx="696913" cy="815975"/>
          </a:xfrm>
          <a:solidFill>
            <a:schemeClr val="tx1">
              <a:lumMod val="65000"/>
              <a:lumOff val="35000"/>
            </a:schemeClr>
          </a:solidFill>
        </p:grpSpPr>
        <p:sp>
          <p:nvSpPr>
            <p:cNvPr id="22"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5" name="Freeform 592"/>
            <p:cNvSpPr>
              <a:spLocks noEditPoints="1"/>
            </p:cNvSpPr>
            <p:nvPr/>
          </p:nvSpPr>
          <p:spPr bwMode="auto">
            <a:xfrm>
              <a:off x="5767388" y="3159126"/>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6" name="Freeform 593"/>
            <p:cNvSpPr/>
            <p:nvPr/>
          </p:nvSpPr>
          <p:spPr bwMode="auto">
            <a:xfrm>
              <a:off x="6007101" y="3692526"/>
              <a:ext cx="90488" cy="107950"/>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0" name="Freeform 594"/>
            <p:cNvSpPr>
              <a:spLocks noEditPoints="1"/>
            </p:cNvSpPr>
            <p:nvPr/>
          </p:nvSpPr>
          <p:spPr bwMode="auto">
            <a:xfrm>
              <a:off x="5999163" y="3340101"/>
              <a:ext cx="465138" cy="463550"/>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1" name="Freeform 595"/>
            <p:cNvSpPr/>
            <p:nvPr/>
          </p:nvSpPr>
          <p:spPr bwMode="auto">
            <a:xfrm>
              <a:off x="6138863" y="3409951"/>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2" name="Freeform 596"/>
            <p:cNvSpPr/>
            <p:nvPr/>
          </p:nvSpPr>
          <p:spPr bwMode="auto">
            <a:xfrm>
              <a:off x="6292851" y="3409951"/>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3" name="Freeform 597"/>
            <p:cNvSpPr/>
            <p:nvPr/>
          </p:nvSpPr>
          <p:spPr bwMode="auto">
            <a:xfrm>
              <a:off x="6351588" y="3475038"/>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4" name="Freeform 598"/>
            <p:cNvSpPr/>
            <p:nvPr/>
          </p:nvSpPr>
          <p:spPr bwMode="auto">
            <a:xfrm>
              <a:off x="6078538" y="3475038"/>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5" name="Freeform 599"/>
            <p:cNvSpPr/>
            <p:nvPr/>
          </p:nvSpPr>
          <p:spPr bwMode="auto">
            <a:xfrm>
              <a:off x="6351588" y="3635376"/>
              <a:ext cx="34925"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6" name="Freeform 600"/>
            <p:cNvSpPr/>
            <p:nvPr/>
          </p:nvSpPr>
          <p:spPr bwMode="auto">
            <a:xfrm>
              <a:off x="6078538" y="3635376"/>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7" name="Freeform 601"/>
            <p:cNvSpPr/>
            <p:nvPr/>
          </p:nvSpPr>
          <p:spPr bwMode="auto">
            <a:xfrm>
              <a:off x="6292851" y="3692526"/>
              <a:ext cx="33338" cy="36513"/>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8" name="Freeform 602"/>
            <p:cNvSpPr/>
            <p:nvPr/>
          </p:nvSpPr>
          <p:spPr bwMode="auto">
            <a:xfrm>
              <a:off x="6138863" y="3692526"/>
              <a:ext cx="33338" cy="36513"/>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9"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0" name="Freeform 604"/>
            <p:cNvSpPr/>
            <p:nvPr/>
          </p:nvSpPr>
          <p:spPr bwMode="auto">
            <a:xfrm>
              <a:off x="6164263" y="3455988"/>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sp>
        <p:nvSpPr>
          <p:cNvPr id="41" name="TextBox 53"/>
          <p:cNvSpPr txBox="1"/>
          <p:nvPr/>
        </p:nvSpPr>
        <p:spPr>
          <a:xfrm>
            <a:off x="-3417" y="3897180"/>
            <a:ext cx="2873686" cy="225292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b="1" dirty="0" smtClean="0">
                <a:sym typeface="Bebas" pitchFamily="2" charset="0"/>
              </a:rPr>
              <a:t>Guidance </a:t>
            </a:r>
            <a:r>
              <a:rPr lang="en-US" altLang="zh-CN" b="1" dirty="0" smtClean="0">
                <a:sym typeface="Bebas" pitchFamily="2" charset="0"/>
              </a:rPr>
              <a:t>document </a:t>
            </a:r>
            <a:r>
              <a:rPr lang="en-US" altLang="zh-CN" dirty="0" smtClean="0">
                <a:sym typeface="Bebas" pitchFamily="2" charset="0"/>
              </a:rPr>
              <a:t>bring </a:t>
            </a:r>
            <a:r>
              <a:rPr lang="en-US" altLang="zh-CN" dirty="0">
                <a:sym typeface="Bebas" pitchFamily="2" charset="0"/>
              </a:rPr>
              <a:t>together a </a:t>
            </a:r>
            <a:r>
              <a:rPr lang="en-US" altLang="zh-CN" dirty="0" smtClean="0">
                <a:sym typeface="Bebas" pitchFamily="2" charset="0"/>
              </a:rPr>
              <a:t>variety of stakeholders</a:t>
            </a:r>
            <a:endParaRPr lang="en-US" altLang="zh-CN" dirty="0">
              <a:sym typeface="Bebas" pitchFamily="2" charset="0"/>
            </a:endParaRPr>
          </a:p>
          <a:p>
            <a:pPr marL="285750" indent="-285750">
              <a:lnSpc>
                <a:spcPct val="130000"/>
              </a:lnSpc>
              <a:buFont typeface="Arial" panose="020B0604020202020204" pitchFamily="34" charset="0"/>
              <a:buChar char="•"/>
            </a:pPr>
            <a:r>
              <a:rPr lang="en-US" altLang="zh-CN" dirty="0" smtClean="0">
                <a:sym typeface="Bebas" pitchFamily="2" charset="0"/>
              </a:rPr>
              <a:t> </a:t>
            </a:r>
            <a:r>
              <a:rPr lang="en-US" altLang="zh-CN" dirty="0" smtClean="0"/>
              <a:t>charges </a:t>
            </a:r>
            <a:r>
              <a:rPr lang="en-US" altLang="zh-CN" dirty="0" smtClean="0"/>
              <a:t>for </a:t>
            </a:r>
            <a:r>
              <a:rPr lang="en-US" altLang="zh-CN" dirty="0"/>
              <a:t>the </a:t>
            </a:r>
            <a:r>
              <a:rPr lang="en-US" altLang="zh-CN" b="1" dirty="0" smtClean="0"/>
              <a:t>certificate </a:t>
            </a:r>
            <a:r>
              <a:rPr lang="en-US" altLang="zh-CN" b="1" dirty="0" smtClean="0"/>
              <a:t>qualification </a:t>
            </a:r>
            <a:r>
              <a:rPr lang="en-US" altLang="zh-CN" dirty="0"/>
              <a:t>of the teachers</a:t>
            </a:r>
            <a:endParaRPr lang="en-US" altLang="zh-CN" dirty="0">
              <a:sym typeface="Bebas" pitchFamily="2" charset="0"/>
            </a:endParaRPr>
          </a:p>
        </p:txBody>
      </p:sp>
      <p:sp>
        <p:nvSpPr>
          <p:cNvPr id="46" name="TextBox 75"/>
          <p:cNvSpPr txBox="1"/>
          <p:nvPr/>
        </p:nvSpPr>
        <p:spPr>
          <a:xfrm>
            <a:off x="3210144" y="4738004"/>
            <a:ext cx="4019711" cy="1172629"/>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altLang="zh-CN" dirty="0" smtClean="0"/>
              <a:t>build </a:t>
            </a:r>
            <a:r>
              <a:rPr lang="en-US" altLang="zh-CN" dirty="0"/>
              <a:t>a relationship of </a:t>
            </a:r>
            <a:r>
              <a:rPr lang="en-US" altLang="zh-CN" dirty="0" smtClean="0"/>
              <a:t>cooperation</a:t>
            </a:r>
            <a:endParaRPr lang="en-US" altLang="zh-CN" dirty="0"/>
          </a:p>
          <a:p>
            <a:pPr marL="285750" indent="-285750" algn="just">
              <a:lnSpc>
                <a:spcPct val="130000"/>
              </a:lnSpc>
              <a:buFont typeface="Arial" panose="020B0604020202020204" pitchFamily="34" charset="0"/>
              <a:buChar char="•"/>
            </a:pPr>
            <a:r>
              <a:rPr lang="en-US" altLang="zh-CN" dirty="0" smtClean="0"/>
              <a:t> </a:t>
            </a:r>
            <a:r>
              <a:rPr lang="en-US" altLang="zh-CN" dirty="0"/>
              <a:t>build platform and provide financial support for the teacher training.</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52" name="TextBox 115"/>
          <p:cNvSpPr txBox="1"/>
          <p:nvPr/>
        </p:nvSpPr>
        <p:spPr>
          <a:xfrm>
            <a:off x="7229855" y="3897180"/>
            <a:ext cx="1929199" cy="225292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t>share ideas </a:t>
            </a:r>
            <a:r>
              <a:rPr lang="en-US" altLang="zh-CN" dirty="0" smtClean="0"/>
              <a:t>and experiences </a:t>
            </a:r>
          </a:p>
          <a:p>
            <a:pPr marL="285750" indent="-285750">
              <a:lnSpc>
                <a:spcPct val="130000"/>
              </a:lnSpc>
              <a:buFont typeface="Arial" panose="020B0604020202020204" pitchFamily="34" charset="0"/>
              <a:buChar char="•"/>
            </a:pPr>
            <a:r>
              <a:rPr lang="en-US" altLang="zh-CN" dirty="0" smtClean="0"/>
              <a:t>provide </a:t>
            </a:r>
            <a:r>
              <a:rPr lang="en-US" altLang="zh-CN" dirty="0"/>
              <a:t>course guidance and material for teachers</a:t>
            </a:r>
            <a:endParaRPr lang="zh-CN" altLang="en-US" dirty="0">
              <a:sym typeface="Bebas" pitchFamily="2" charset="0"/>
            </a:endParaRPr>
          </a:p>
        </p:txBody>
      </p:sp>
      <p:sp>
        <p:nvSpPr>
          <p:cNvPr id="55" name="TextBox 135"/>
          <p:cNvSpPr txBox="1"/>
          <p:nvPr/>
        </p:nvSpPr>
        <p:spPr>
          <a:xfrm>
            <a:off x="9348278" y="4605076"/>
            <a:ext cx="2707323" cy="225292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US" altLang="zh-CN" dirty="0"/>
              <a:t>Exercise thinking and learn something new here. </a:t>
            </a:r>
          </a:p>
          <a:p>
            <a:pPr marL="285750" indent="-285750" algn="just">
              <a:lnSpc>
                <a:spcPct val="130000"/>
              </a:lnSpc>
              <a:buFont typeface="Arial" panose="020B0604020202020204" pitchFamily="34" charset="0"/>
              <a:buChar char="•"/>
            </a:pPr>
            <a:r>
              <a:rPr lang="en-US" altLang="zh-CN" dirty="0"/>
              <a:t>give feedback to policy </a:t>
            </a:r>
            <a:r>
              <a:rPr lang="en-US" altLang="zh-CN" dirty="0" err="1"/>
              <a:t>makers,practitioners</a:t>
            </a:r>
            <a:r>
              <a:rPr lang="en-US" altLang="zh-CN" dirty="0"/>
              <a:t> and researchers.</a:t>
            </a:r>
            <a:endParaRPr lang="zh-CN" altLang="en-US" dirty="0">
              <a:sym typeface="Bebas" pitchFamily="2" charset="0"/>
            </a:endParaRPr>
          </a:p>
        </p:txBody>
      </p:sp>
      <p:grpSp>
        <p:nvGrpSpPr>
          <p:cNvPr id="58" name="组合 57"/>
          <p:cNvGrpSpPr/>
          <p:nvPr/>
        </p:nvGrpSpPr>
        <p:grpSpPr>
          <a:xfrm>
            <a:off x="10947526" y="2997658"/>
            <a:ext cx="272426" cy="345114"/>
            <a:chOff x="8950326" y="1212851"/>
            <a:chExt cx="636588" cy="806450"/>
          </a:xfrm>
          <a:solidFill>
            <a:schemeClr val="tx1">
              <a:lumMod val="65000"/>
              <a:lumOff val="35000"/>
            </a:schemeClr>
          </a:solidFill>
        </p:grpSpPr>
        <p:sp>
          <p:nvSpPr>
            <p:cNvPr id="59"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0"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1"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2"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3"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4"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5"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6"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7"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8"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69"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0"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1"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2"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3"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4"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5"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6"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7"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8"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79"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80" name="组合 79"/>
          <p:cNvGrpSpPr/>
          <p:nvPr/>
        </p:nvGrpSpPr>
        <p:grpSpPr>
          <a:xfrm>
            <a:off x="8856684" y="2038688"/>
            <a:ext cx="303610" cy="296950"/>
            <a:chOff x="8905875" y="4843463"/>
            <a:chExt cx="723900" cy="708025"/>
          </a:xfrm>
          <a:solidFill>
            <a:schemeClr val="tx1">
              <a:lumMod val="65000"/>
              <a:lumOff val="35000"/>
            </a:schemeClr>
          </a:solidFill>
        </p:grpSpPr>
        <p:sp>
          <p:nvSpPr>
            <p:cNvPr id="81"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82"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83"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84" name="组合 83"/>
          <p:cNvGrpSpPr/>
          <p:nvPr/>
        </p:nvGrpSpPr>
        <p:grpSpPr>
          <a:xfrm>
            <a:off x="6646700" y="2465209"/>
            <a:ext cx="213406" cy="331890"/>
            <a:chOff x="4278313" y="6613525"/>
            <a:chExt cx="503238" cy="782638"/>
          </a:xfrm>
          <a:solidFill>
            <a:schemeClr val="tx1">
              <a:lumMod val="65000"/>
              <a:lumOff val="35000"/>
            </a:schemeClr>
          </a:solidFill>
        </p:grpSpPr>
        <p:sp>
          <p:nvSpPr>
            <p:cNvPr id="85"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86"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87" name="组合 86"/>
          <p:cNvGrpSpPr/>
          <p:nvPr/>
        </p:nvGrpSpPr>
        <p:grpSpPr>
          <a:xfrm>
            <a:off x="4232992" y="3044092"/>
            <a:ext cx="356106" cy="347186"/>
            <a:chOff x="5753100" y="4821238"/>
            <a:chExt cx="760413" cy="741362"/>
          </a:xfrm>
          <a:solidFill>
            <a:schemeClr val="tx1">
              <a:lumMod val="65000"/>
              <a:lumOff val="35000"/>
            </a:schemeClr>
          </a:solidFill>
        </p:grpSpPr>
        <p:sp>
          <p:nvSpPr>
            <p:cNvPr id="88"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89"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90"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91"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sp>
        <p:nvSpPr>
          <p:cNvPr id="93" name="文本框 9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19501" y="483140"/>
            <a:ext cx="6127383" cy="584775"/>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Summary and Conclusions</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grpSp>
        <p:nvGrpSpPr>
          <p:cNvPr id="3" name="组合 2"/>
          <p:cNvGrpSpPr/>
          <p:nvPr/>
        </p:nvGrpSpPr>
        <p:grpSpPr>
          <a:xfrm>
            <a:off x="5498299" y="2485311"/>
            <a:ext cx="2078122" cy="1286825"/>
            <a:chOff x="5498299" y="2485311"/>
            <a:chExt cx="2078122" cy="1286825"/>
          </a:xfrm>
        </p:grpSpPr>
        <p:cxnSp>
          <p:nvCxnSpPr>
            <p:cNvPr id="43" name="直接连接符 42"/>
            <p:cNvCxnSpPr/>
            <p:nvPr/>
          </p:nvCxnSpPr>
          <p:spPr>
            <a:xfrm flipV="1">
              <a:off x="5904868" y="2485311"/>
              <a:ext cx="1671553"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177376" y="0"/>
            <a:ext cx="1917343" cy="1163268"/>
            <a:chOff x="5177376" y="0"/>
            <a:chExt cx="1917343" cy="1163268"/>
          </a:xfrm>
        </p:grpSpPr>
        <p:cxnSp>
          <p:nvCxnSpPr>
            <p:cNvPr id="53" name="直接连接符 52"/>
            <p:cNvCxnSpPr/>
            <p:nvPr/>
          </p:nvCxnSpPr>
          <p:spPr>
            <a:xfrm flipV="1">
              <a:off x="5177376" y="300671"/>
              <a:ext cx="1671552"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grpSp>
      <p:sp>
        <p:nvSpPr>
          <p:cNvPr id="20" name="TextBox 1"/>
          <p:cNvSpPr txBox="1"/>
          <p:nvPr/>
        </p:nvSpPr>
        <p:spPr>
          <a:xfrm>
            <a:off x="2709044" y="4136442"/>
            <a:ext cx="8279767" cy="1631216"/>
          </a:xfrm>
          <a:prstGeom prst="rect">
            <a:avLst/>
          </a:prstGeom>
          <a:noFill/>
        </p:spPr>
        <p:txBody>
          <a:bodyPr wrap="none" rtlCol="0">
            <a:spAutoFit/>
          </a:bodyPr>
          <a:lstStyle/>
          <a:p>
            <a:pPr marL="0" lvl="1"/>
            <a:r>
              <a:rPr lang="en-US" altLang="zh-CN" sz="4000" dirty="0" smtClean="0">
                <a:solidFill>
                  <a:srgbClr val="124062"/>
                </a:solidFill>
                <a:latin typeface="微软雅黑" panose="020B0503020204020204" charset="-122"/>
                <a:ea typeface="微软雅黑" panose="020B0503020204020204" charset="-122"/>
              </a:rPr>
              <a:t>Suggestion </a:t>
            </a:r>
            <a:r>
              <a:rPr lang="en-US" altLang="zh-CN" sz="4000" dirty="0">
                <a:solidFill>
                  <a:srgbClr val="124062"/>
                </a:solidFill>
                <a:latin typeface="微软雅黑" panose="020B0503020204020204" charset="-122"/>
                <a:ea typeface="微软雅黑" panose="020B0503020204020204" charset="-122"/>
              </a:rPr>
              <a:t>and Future Prospects</a:t>
            </a:r>
            <a:endParaRPr lang="zh-CN" altLang="zh-CN" sz="4000" dirty="0">
              <a:solidFill>
                <a:srgbClr val="124062"/>
              </a:solidFill>
              <a:latin typeface="微软雅黑" panose="020B0503020204020204" charset="-122"/>
              <a:ea typeface="微软雅黑" panose="020B0503020204020204" charset="-122"/>
            </a:endParaRPr>
          </a:p>
          <a:p>
            <a:pPr marL="0" lvl="1"/>
            <a:endParaRPr lang="zh-CN" altLang="en-US" sz="6000" b="1" dirty="0">
              <a:solidFill>
                <a:srgbClr val="124062"/>
              </a:solidFill>
              <a:latin typeface="微软雅黑 Light" panose="020B0502040204020203" pitchFamily="34" charset="-122"/>
              <a:ea typeface="创艺简细圆" pitchFamily="2" charset="-122"/>
            </a:endParaRPr>
          </a:p>
        </p:txBody>
      </p:sp>
      <p:sp>
        <p:nvSpPr>
          <p:cNvPr id="21" name="KSO_Shape"/>
          <p:cNvSpPr/>
          <p:nvPr/>
        </p:nvSpPr>
        <p:spPr bwMode="auto">
          <a:xfrm>
            <a:off x="5603942" y="1524080"/>
            <a:ext cx="1036937" cy="88139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31" name="矩形 30"/>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23054"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06</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 name="图表 15"/>
          <p:cNvGraphicFramePr/>
          <p:nvPr/>
        </p:nvGraphicFramePr>
        <p:xfrm>
          <a:off x="6381180" y="2436646"/>
          <a:ext cx="1918194" cy="1978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图表 29"/>
          <p:cNvGraphicFramePr/>
          <p:nvPr>
            <p:extLst>
              <p:ext uri="{D42A27DB-BD31-4B8C-83A1-F6EECF244321}">
                <p14:modId xmlns:p14="http://schemas.microsoft.com/office/powerpoint/2010/main" val="4267129585"/>
              </p:ext>
            </p:extLst>
          </p:nvPr>
        </p:nvGraphicFramePr>
        <p:xfrm>
          <a:off x="479991" y="1752560"/>
          <a:ext cx="960919" cy="819393"/>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框 1"/>
          <p:cNvSpPr txBox="1"/>
          <p:nvPr/>
        </p:nvSpPr>
        <p:spPr>
          <a:xfrm>
            <a:off x="1317356" y="1782305"/>
            <a:ext cx="8818536" cy="4247317"/>
          </a:xfrm>
          <a:prstGeom prst="rect">
            <a:avLst/>
          </a:prstGeom>
          <a:noFill/>
        </p:spPr>
        <p:txBody>
          <a:bodyPr wrap="square" rtlCol="0">
            <a:spAutoFit/>
          </a:bodyPr>
          <a:lstStyle/>
          <a:p>
            <a:pPr lvl="0" algn="just" hangingPunct="0"/>
            <a:r>
              <a:rPr lang="en-US" altLang="zh-CN" dirty="0" smtClean="0"/>
              <a:t>With the development of transportation, the </a:t>
            </a:r>
            <a:r>
              <a:rPr lang="en-US" altLang="zh-CN" dirty="0"/>
              <a:t>members of </a:t>
            </a:r>
            <a:r>
              <a:rPr lang="en-US" altLang="zh-CN" b="1" dirty="0"/>
              <a:t>the Ministry of education </a:t>
            </a:r>
            <a:r>
              <a:rPr lang="en-US" altLang="zh-CN" dirty="0"/>
              <a:t>can visit the CT related course in other countries by themselves</a:t>
            </a:r>
            <a:r>
              <a:rPr lang="en-US" altLang="zh-CN" b="1" dirty="0"/>
              <a:t>. The course implementation </a:t>
            </a:r>
            <a:r>
              <a:rPr lang="en-US" altLang="zh-CN" dirty="0"/>
              <a:t>can give feedback to the policy making. They can interact with the teachers and students </a:t>
            </a:r>
            <a:r>
              <a:rPr lang="en-US" altLang="zh-CN" b="1" dirty="0"/>
              <a:t>to get first-hand information</a:t>
            </a:r>
            <a:r>
              <a:rPr lang="en-US" altLang="zh-CN" dirty="0"/>
              <a:t>. As experts of education, their suggestion to the improvement of the course plan is also valuable for the teachers</a:t>
            </a:r>
            <a:r>
              <a:rPr lang="en-US" altLang="zh-CN" dirty="0" smtClean="0"/>
              <a:t>.</a:t>
            </a:r>
          </a:p>
          <a:p>
            <a:pPr lvl="0" hangingPunct="0"/>
            <a:r>
              <a:rPr lang="en-US" altLang="zh-CN" dirty="0" smtClean="0"/>
              <a:t> </a:t>
            </a:r>
            <a:endParaRPr lang="zh-CN" altLang="zh-CN" dirty="0"/>
          </a:p>
          <a:p>
            <a:pPr lvl="0" algn="just" hangingPunct="0"/>
            <a:r>
              <a:rPr lang="en-US" altLang="zh-CN" dirty="0"/>
              <a:t>With the developed Internet, </a:t>
            </a:r>
            <a:r>
              <a:rPr lang="en-US" altLang="zh-CN" b="1" dirty="0"/>
              <a:t>the teachers from each country </a:t>
            </a:r>
            <a:r>
              <a:rPr lang="en-US" altLang="zh-CN" dirty="0"/>
              <a:t>can take part in </a:t>
            </a:r>
            <a:r>
              <a:rPr lang="en-US" altLang="zh-CN" b="1" dirty="0"/>
              <a:t>a public community</a:t>
            </a:r>
            <a:r>
              <a:rPr lang="en-US" altLang="zh-CN" dirty="0"/>
              <a:t> where they can share the experience of their native curriculum and resolve the questions for each other. </a:t>
            </a:r>
            <a:endParaRPr lang="zh-CN" altLang="zh-CN" dirty="0"/>
          </a:p>
          <a:p>
            <a:pPr lvl="0" algn="just" hangingPunct="0"/>
            <a:endParaRPr lang="en-US" altLang="zh-CN" dirty="0" smtClean="0"/>
          </a:p>
          <a:p>
            <a:pPr lvl="0" algn="just" hangingPunct="0"/>
            <a:r>
              <a:rPr lang="en-US" altLang="zh-CN" dirty="0" smtClean="0"/>
              <a:t>The </a:t>
            </a:r>
            <a:r>
              <a:rPr lang="en-US" altLang="zh-CN" dirty="0"/>
              <a:t>industry promotion plays a great role in development. </a:t>
            </a:r>
            <a:r>
              <a:rPr lang="en-US" altLang="zh-CN" b="1" dirty="0"/>
              <a:t>The industries like Google </a:t>
            </a:r>
            <a:r>
              <a:rPr lang="en-US" altLang="zh-CN" dirty="0"/>
              <a:t>may provide financial support or teaching material for the teacher training. They can record the process of the training as videos so that many people can get access to the resource through </a:t>
            </a:r>
            <a:r>
              <a:rPr lang="en-US" altLang="zh-CN" b="1" dirty="0"/>
              <a:t>MOOC</a:t>
            </a:r>
            <a:r>
              <a:rPr lang="en-US" altLang="zh-CN" dirty="0"/>
              <a:t>. The role of the industries can also be an intermediary to combine the countries together.</a:t>
            </a:r>
            <a:endParaRPr lang="zh-CN" altLang="zh-CN" dirty="0"/>
          </a:p>
        </p:txBody>
      </p:sp>
      <p:graphicFrame>
        <p:nvGraphicFramePr>
          <p:cNvPr id="34" name="图表 33"/>
          <p:cNvGraphicFramePr/>
          <p:nvPr>
            <p:extLst>
              <p:ext uri="{D42A27DB-BD31-4B8C-83A1-F6EECF244321}">
                <p14:modId xmlns:p14="http://schemas.microsoft.com/office/powerpoint/2010/main" val="228755951"/>
              </p:ext>
            </p:extLst>
          </p:nvPr>
        </p:nvGraphicFramePr>
        <p:xfrm>
          <a:off x="432691" y="3254606"/>
          <a:ext cx="960919" cy="8193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图表 34"/>
          <p:cNvGraphicFramePr/>
          <p:nvPr>
            <p:extLst>
              <p:ext uri="{D42A27DB-BD31-4B8C-83A1-F6EECF244321}">
                <p14:modId xmlns:p14="http://schemas.microsoft.com/office/powerpoint/2010/main" val="1788573047"/>
              </p:ext>
            </p:extLst>
          </p:nvPr>
        </p:nvGraphicFramePr>
        <p:xfrm>
          <a:off x="463990" y="4619912"/>
          <a:ext cx="960919" cy="819393"/>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1"/>
          <p:cNvSpPr txBox="1"/>
          <p:nvPr/>
        </p:nvSpPr>
        <p:spPr>
          <a:xfrm>
            <a:off x="2274455" y="393306"/>
            <a:ext cx="7924157" cy="707886"/>
          </a:xfrm>
          <a:prstGeom prst="rect">
            <a:avLst/>
          </a:prstGeom>
          <a:noFill/>
        </p:spPr>
        <p:txBody>
          <a:bodyPr wrap="none" rtlCol="0">
            <a:spAutoFit/>
          </a:bodyPr>
          <a:lstStyle/>
          <a:p>
            <a:pPr marL="0" lvl="1"/>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Suggestion</a:t>
            </a:r>
            <a:r>
              <a:rPr lang="en-US" altLang="zh-CN" sz="4000" dirty="0" smtClean="0">
                <a:solidFill>
                  <a:srgbClr val="124062"/>
                </a:solidFill>
                <a:latin typeface="微软雅黑" panose="020B0503020204020204" charset="-122"/>
                <a:ea typeface="微软雅黑" panose="020B0503020204020204" charset="-122"/>
              </a:rPr>
              <a:t> </a:t>
            </a:r>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and</a:t>
            </a:r>
            <a:r>
              <a:rPr lang="en-US" altLang="zh-CN" sz="4000" dirty="0">
                <a:solidFill>
                  <a:srgbClr val="124062"/>
                </a:solidFill>
                <a:latin typeface="微软雅黑" panose="020B0503020204020204" charset="-122"/>
                <a:ea typeface="微软雅黑" panose="020B0503020204020204" charset="-122"/>
              </a:rPr>
              <a:t> </a:t>
            </a:r>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Future</a:t>
            </a:r>
            <a:r>
              <a:rPr lang="en-US" altLang="zh-CN" sz="4000" dirty="0">
                <a:solidFill>
                  <a:srgbClr val="124062"/>
                </a:solidFill>
                <a:latin typeface="微软雅黑" panose="020B0503020204020204" charset="-122"/>
                <a:ea typeface="微软雅黑" panose="020B0503020204020204" charset="-122"/>
              </a:rPr>
              <a:t> </a:t>
            </a:r>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Prospects</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sp>
        <p:nvSpPr>
          <p:cNvPr id="31" name="KSO_Shape"/>
          <p:cNvSpPr/>
          <p:nvPr/>
        </p:nvSpPr>
        <p:spPr bwMode="auto">
          <a:xfrm>
            <a:off x="5498299" y="1600968"/>
            <a:ext cx="1195402" cy="82084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32" name="TextBox 1"/>
          <p:cNvSpPr txBox="1"/>
          <p:nvPr/>
        </p:nvSpPr>
        <p:spPr>
          <a:xfrm>
            <a:off x="4675316" y="4306181"/>
            <a:ext cx="4130656" cy="769441"/>
          </a:xfrm>
          <a:prstGeom prst="rect">
            <a:avLst/>
          </a:prstGeom>
          <a:noFill/>
        </p:spPr>
        <p:txBody>
          <a:bodyPr wrap="square" rtlCol="0">
            <a:spAutoFit/>
          </a:bodyPr>
          <a:lstStyle/>
          <a:p>
            <a:pPr marL="0" lvl="1"/>
            <a:r>
              <a:rPr lang="en-US" altLang="zh-CN" sz="4400" b="1" dirty="0" smtClean="0">
                <a:solidFill>
                  <a:srgbClr val="124062"/>
                </a:solidFill>
                <a:latin typeface="微软雅黑 Light" panose="020B0502040204020203" pitchFamily="34" charset="-122"/>
                <a:ea typeface="创艺简细圆" pitchFamily="2" charset="-122"/>
              </a:rPr>
              <a:t>Introduction</a:t>
            </a:r>
            <a:endParaRPr lang="zh-CN" altLang="en-US" sz="5400" b="1" dirty="0">
              <a:solidFill>
                <a:srgbClr val="124062"/>
              </a:solidFill>
              <a:latin typeface="微软雅黑 Light" panose="020B0502040204020203" pitchFamily="34" charset="-122"/>
              <a:ea typeface="创艺简细圆" pitchFamily="2" charset="-122"/>
            </a:endParaRPr>
          </a:p>
        </p:txBody>
      </p:sp>
      <p:grpSp>
        <p:nvGrpSpPr>
          <p:cNvPr id="3" name="组合 2"/>
          <p:cNvGrpSpPr/>
          <p:nvPr/>
        </p:nvGrpSpPr>
        <p:grpSpPr>
          <a:xfrm>
            <a:off x="5498299" y="2485311"/>
            <a:ext cx="2078122" cy="1286825"/>
            <a:chOff x="5498299" y="2485311"/>
            <a:chExt cx="2078122" cy="1286825"/>
          </a:xfrm>
        </p:grpSpPr>
        <p:cxnSp>
          <p:nvCxnSpPr>
            <p:cNvPr id="43" name="直接连接符 42"/>
            <p:cNvCxnSpPr/>
            <p:nvPr/>
          </p:nvCxnSpPr>
          <p:spPr>
            <a:xfrm flipV="1">
              <a:off x="5904868" y="2485311"/>
              <a:ext cx="1671553"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177376" y="0"/>
            <a:ext cx="1917343" cy="1163268"/>
            <a:chOff x="5177376" y="0"/>
            <a:chExt cx="1917343" cy="1163268"/>
          </a:xfrm>
        </p:grpSpPr>
        <p:cxnSp>
          <p:nvCxnSpPr>
            <p:cNvPr id="53" name="直接连接符 52"/>
            <p:cNvCxnSpPr/>
            <p:nvPr/>
          </p:nvCxnSpPr>
          <p:spPr>
            <a:xfrm flipV="1">
              <a:off x="5177376" y="300671"/>
              <a:ext cx="1671552" cy="862597"/>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6472" y="1413923"/>
            <a:ext cx="3385613" cy="4030155"/>
            <a:chOff x="966472" y="1413923"/>
            <a:chExt cx="3385613" cy="4030155"/>
          </a:xfrm>
        </p:grpSpPr>
        <p:sp>
          <p:nvSpPr>
            <p:cNvPr id="13" name="任意多边形 12"/>
            <p:cNvSpPr/>
            <p:nvPr/>
          </p:nvSpPr>
          <p:spPr>
            <a:xfrm>
              <a:off x="966474" y="1449377"/>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1016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17" name="任意多边形 16"/>
            <p:cNvSpPr/>
            <p:nvPr/>
          </p:nvSpPr>
          <p:spPr>
            <a:xfrm>
              <a:off x="966472" y="1413923"/>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762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cxnSp>
        <p:nvCxnSpPr>
          <p:cNvPr id="18" name="直接连接符 17"/>
          <p:cNvCxnSpPr/>
          <p:nvPr/>
        </p:nvCxnSpPr>
        <p:spPr>
          <a:xfrm>
            <a:off x="4895968" y="2748360"/>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cxnSp>
        <p:nvCxnSpPr>
          <p:cNvPr id="19" name="直接连接符 18"/>
          <p:cNvCxnSpPr/>
          <p:nvPr/>
        </p:nvCxnSpPr>
        <p:spPr>
          <a:xfrm>
            <a:off x="4887814" y="4060331"/>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sp>
        <p:nvSpPr>
          <p:cNvPr id="20"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761054" y="3022682"/>
            <a:ext cx="6421365" cy="646331"/>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165" fontAlgn="base">
              <a:spcBef>
                <a:spcPct val="0"/>
              </a:spcBef>
              <a:spcAft>
                <a:spcPct val="0"/>
              </a:spcAft>
            </a:pPr>
            <a:r>
              <a:rPr lang="en-US" altLang="zh-CN" sz="3600" dirty="0" smtClean="0">
                <a:solidFill>
                  <a:srgbClr val="124062"/>
                </a:solidFill>
                <a:latin typeface="微软雅黑" panose="020B0503020204020204" charset="-122"/>
                <a:sym typeface="Calibri" panose="020F0502020204030204" pitchFamily="34" charset="0"/>
              </a:rPr>
              <a:t>Thanks for your attention!</a:t>
            </a:r>
            <a:endParaRPr lang="en-US" altLang="zh-CN" sz="3600" dirty="0">
              <a:solidFill>
                <a:srgbClr val="124062"/>
              </a:solidFill>
              <a:latin typeface="微软雅黑" panose="020B0503020204020204" charset="-122"/>
              <a:sym typeface="Calibri" panose="020F0502020204030204" pitchFamily="34" charset="0"/>
            </a:endParaRPr>
          </a:p>
        </p:txBody>
      </p:sp>
      <p:sp>
        <p:nvSpPr>
          <p:cNvPr id="21" name="矩形 20"/>
          <p:cNvSpPr/>
          <p:nvPr/>
        </p:nvSpPr>
        <p:spPr>
          <a:xfrm>
            <a:off x="4790012" y="2161473"/>
            <a:ext cx="3896788" cy="461665"/>
          </a:xfrm>
          <a:prstGeom prst="rect">
            <a:avLst/>
          </a:prstGeom>
        </p:spPr>
        <p:txBody>
          <a:bodyPr wrap="square">
            <a:spAutoFit/>
          </a:bodyPr>
          <a:lstStyle/>
          <a:p>
            <a:pPr defTabSz="685165" fontAlgn="base">
              <a:spcBef>
                <a:spcPct val="0"/>
              </a:spcBef>
              <a:spcAft>
                <a:spcPct val="0"/>
              </a:spcAft>
            </a:pPr>
            <a:r>
              <a:rPr lang="en-US" altLang="zh-CN" sz="2400" dirty="0" smtClean="0">
                <a:solidFill>
                  <a:srgbClr val="537285"/>
                </a:solidFill>
                <a:latin typeface="Arial Black" panose="020B0A04020102020204" pitchFamily="34" charset="0"/>
                <a:ea typeface="微软雅黑" panose="020B0503020204020204" charset="-122"/>
                <a:sym typeface="Calibri" panose="020F0502020204030204" pitchFamily="34" charset="0"/>
              </a:rPr>
              <a:t>2019 Cyprus </a:t>
            </a:r>
            <a:endParaRPr lang="en-US" altLang="zh-CN" sz="2665" dirty="0">
              <a:solidFill>
                <a:srgbClr val="537285"/>
              </a:solidFill>
              <a:latin typeface="+mj-lt"/>
              <a:ea typeface="微软雅黑" panose="020B0503020204020204" charset="-122"/>
              <a:sym typeface="Calibri" panose="020F0502020204030204" pitchFamily="34" charset="0"/>
            </a:endParaRPr>
          </a:p>
        </p:txBody>
      </p:sp>
      <p:sp>
        <p:nvSpPr>
          <p:cNvPr id="2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729513" y="4149231"/>
            <a:ext cx="6703489" cy="42088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685165" fontAlgn="base">
              <a:spcBef>
                <a:spcPct val="0"/>
              </a:spcBef>
              <a:spcAft>
                <a:spcPct val="0"/>
              </a:spcAft>
            </a:pPr>
            <a:r>
              <a:rPr lang="en-US" altLang="zh-CN" sz="2135" dirty="0" smtClean="0">
                <a:solidFill>
                  <a:srgbClr val="537285"/>
                </a:solidFill>
                <a:latin typeface="微软雅黑" panose="020B0503020204020204" charset="-122"/>
                <a:sym typeface="Calibri" panose="020F0502020204030204" pitchFamily="34" charset="0"/>
              </a:rPr>
              <a:t>Learning as a teacher , acting as a model</a:t>
            </a:r>
            <a:endParaRPr lang="en-US" altLang="zh-CN" sz="2135" dirty="0">
              <a:solidFill>
                <a:srgbClr val="537285"/>
              </a:solidFill>
              <a:latin typeface="微软雅黑" panose="020B0503020204020204" charset="-122"/>
              <a:ea typeface="微软雅黑" panose="020B0503020204020204" charset="-122"/>
              <a:sym typeface="Calibri" panose="020F0502020204030204" pitchFamily="34" charset="0"/>
            </a:endParaRPr>
          </a:p>
        </p:txBody>
      </p:sp>
      <p:sp>
        <p:nvSpPr>
          <p:cNvPr id="24" name="矩形 23"/>
          <p:cNvSpPr/>
          <p:nvPr/>
        </p:nvSpPr>
        <p:spPr>
          <a:xfrm>
            <a:off x="2094798" y="4234002"/>
            <a:ext cx="1260281" cy="523220"/>
          </a:xfrm>
          <a:prstGeom prst="rect">
            <a:avLst/>
          </a:prstGeom>
        </p:spPr>
        <p:txBody>
          <a:bodyPr wrap="none">
            <a:spAutoFit/>
          </a:bodyPr>
          <a:lstStyle/>
          <a:p>
            <a:pPr algn="ctr"/>
            <a:r>
              <a:rPr lang="en-US" altLang="zh-CN" sz="2800" dirty="0" smtClean="0">
                <a:solidFill>
                  <a:srgbClr val="537285"/>
                </a:solidFill>
                <a:latin typeface="Arial Black" panose="020B0A04020102020204" pitchFamily="34" charset="0"/>
                <a:ea typeface="微软雅黑" panose="020B0503020204020204" charset="-122"/>
                <a:sym typeface="Calibri" panose="020F0502020204030204" pitchFamily="34" charset="0"/>
              </a:rPr>
              <a:t>2019 </a:t>
            </a:r>
            <a:endParaRPr lang="zh-CN" altLang="en-US" sz="1400" dirty="0">
              <a:solidFill>
                <a:srgbClr val="537285"/>
              </a:solidFill>
              <a:latin typeface="Arial Black" panose="020B0A04020102020204" pitchFamily="34" charset="0"/>
            </a:endParaRPr>
          </a:p>
        </p:txBody>
      </p:sp>
      <p:cxnSp>
        <p:nvCxnSpPr>
          <p:cNvPr id="26" name="直接连接符 25"/>
          <p:cNvCxnSpPr/>
          <p:nvPr/>
        </p:nvCxnSpPr>
        <p:spPr>
          <a:xfrm flipV="1">
            <a:off x="1761066" y="4707140"/>
            <a:ext cx="2699902"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130925" y="5313522"/>
            <a:ext cx="2699902"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912324" y="735015"/>
            <a:ext cx="2699901"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309327" y="249370"/>
            <a:ext cx="2699901"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130925" y="2144223"/>
            <a:ext cx="3009626" cy="2061334"/>
            <a:chOff x="1130925" y="2144223"/>
            <a:chExt cx="3009626" cy="2061334"/>
          </a:xfrm>
        </p:grpSpPr>
        <p:sp>
          <p:nvSpPr>
            <p:cNvPr id="23" name="矩形 22"/>
            <p:cNvSpPr/>
            <p:nvPr/>
          </p:nvSpPr>
          <p:spPr>
            <a:xfrm>
              <a:off x="1309327" y="2144223"/>
              <a:ext cx="2831224" cy="2061334"/>
            </a:xfrm>
            <a:prstGeom prst="rect">
              <a:avLst/>
            </a:prstGeom>
          </p:spPr>
          <p:txBody>
            <a:bodyPr wrap="none">
              <a:spAutoFit/>
            </a:bodyPr>
            <a:lstStyle/>
            <a:p>
              <a:pPr algn="ctr"/>
              <a:r>
                <a:rPr lang="en-US" altLang="zh-CN" sz="4265" b="1" dirty="0" smtClean="0">
                  <a:solidFill>
                    <a:srgbClr val="124062"/>
                  </a:solidFill>
                  <a:latin typeface="Arial" panose="020B0604020202020204"/>
                  <a:ea typeface="微软雅黑" panose="020B0503020204020204" charset="-122"/>
                  <a:sym typeface="Calibri" panose="020F0502020204030204" pitchFamily="34" charset="0"/>
                </a:rPr>
                <a:t>Beijing </a:t>
              </a:r>
            </a:p>
            <a:p>
              <a:pPr algn="ctr"/>
              <a:r>
                <a:rPr lang="en-US" altLang="zh-CN" sz="4265" b="1" dirty="0" smtClean="0">
                  <a:solidFill>
                    <a:srgbClr val="124062"/>
                  </a:solidFill>
                  <a:latin typeface="Arial" panose="020B0604020202020204"/>
                  <a:ea typeface="微软雅黑" panose="020B0503020204020204" charset="-122"/>
                  <a:sym typeface="Calibri" panose="020F0502020204030204" pitchFamily="34" charset="0"/>
                </a:rPr>
                <a:t>Normal</a:t>
              </a:r>
            </a:p>
            <a:p>
              <a:pPr algn="ctr"/>
              <a:r>
                <a:rPr lang="en-US" altLang="zh-CN" sz="4265" b="1" dirty="0" smtClean="0">
                  <a:solidFill>
                    <a:srgbClr val="124062"/>
                  </a:solidFill>
                  <a:latin typeface="Arial" panose="020B0604020202020204"/>
                  <a:ea typeface="微软雅黑" panose="020B0503020204020204" charset="-122"/>
                  <a:sym typeface="Calibri" panose="020F0502020204030204" pitchFamily="34" charset="0"/>
                </a:rPr>
                <a:t>University</a:t>
              </a:r>
              <a:endParaRPr lang="en-US" altLang="zh-CN" sz="4265" b="1" dirty="0">
                <a:solidFill>
                  <a:srgbClr val="124062"/>
                </a:solidFill>
                <a:latin typeface="Arial" panose="020B0604020202020204"/>
                <a:ea typeface="微软雅黑" panose="020B0503020204020204" charset="-122"/>
                <a:sym typeface="Calibri" panose="020F0502020204030204" pitchFamily="34" charset="0"/>
              </a:endParaRPr>
            </a:p>
          </p:txBody>
        </p:sp>
        <p:sp>
          <p:nvSpPr>
            <p:cNvPr id="31" name="矩形 30"/>
            <p:cNvSpPr/>
            <p:nvPr/>
          </p:nvSpPr>
          <p:spPr>
            <a:xfrm>
              <a:off x="1130925" y="3127226"/>
              <a:ext cx="184731" cy="667106"/>
            </a:xfrm>
            <a:prstGeom prst="rect">
              <a:avLst/>
            </a:prstGeom>
          </p:spPr>
          <p:txBody>
            <a:bodyPr wrap="none">
              <a:spAutoFit/>
            </a:bodyPr>
            <a:lstStyle/>
            <a:p>
              <a:endParaRPr lang="zh-CN" altLang="en-US" sz="3735" b="1" dirty="0">
                <a:solidFill>
                  <a:srgbClr val="124062"/>
                </a:solidFill>
              </a:endParaRPr>
            </a:p>
          </p:txBody>
        </p:sp>
      </p:grpSp>
      <p:sp>
        <p:nvSpPr>
          <p:cNvPr id="25" name="矩形 2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b21bb051f819861845064d7d48ed2e738ad4e682"/>
          <p:cNvPicPr>
            <a:picLocks noChangeAspect="1"/>
          </p:cNvPicPr>
          <p:nvPr/>
        </p:nvPicPr>
        <p:blipFill>
          <a:blip r:embed="rId3"/>
          <a:stretch>
            <a:fillRect/>
          </a:stretch>
        </p:blipFill>
        <p:spPr>
          <a:xfrm>
            <a:off x="10843169" y="364671"/>
            <a:ext cx="936007" cy="936007"/>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8" y="216167"/>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118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01</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4328749"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Introduction</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45" name="Freeform 5"/>
          <p:cNvSpPr/>
          <p:nvPr/>
        </p:nvSpPr>
        <p:spPr bwMode="auto">
          <a:xfrm>
            <a:off x="712620" y="38433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46" name="Freeform 5"/>
          <p:cNvSpPr/>
          <p:nvPr/>
        </p:nvSpPr>
        <p:spPr bwMode="auto">
          <a:xfrm>
            <a:off x="2061826" y="460522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4"/>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48" name="Freeform 5"/>
          <p:cNvSpPr/>
          <p:nvPr/>
        </p:nvSpPr>
        <p:spPr bwMode="auto">
          <a:xfrm>
            <a:off x="3411032" y="234188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5"/>
            <a:stretch>
              <a:fillRect/>
            </a:stretch>
          </a:blipFill>
          <a:ln>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49" name="Freeform 5"/>
          <p:cNvSpPr/>
          <p:nvPr/>
        </p:nvSpPr>
        <p:spPr bwMode="auto">
          <a:xfrm>
            <a:off x="2061826" y="3081546"/>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smtClean="0">
                <a:solidFill>
                  <a:srgbClr val="FEFABC"/>
                </a:solidFill>
                <a:latin typeface="Bebas" pitchFamily="2" charset="0"/>
                <a:ea typeface="微软雅黑" panose="020B0503020204020204" charset="-122"/>
                <a:sym typeface="Bebas" pitchFamily="2" charset="0"/>
              </a:rPr>
              <a:t>Artificial intelligence</a:t>
            </a:r>
            <a:endParaRPr lang="zh-CN" altLang="en-US" sz="2000" dirty="0">
              <a:solidFill>
                <a:srgbClr val="FEFABC"/>
              </a:solidFill>
              <a:latin typeface="Bebas" pitchFamily="2" charset="0"/>
              <a:ea typeface="微软雅黑" panose="020B0503020204020204" charset="-122"/>
              <a:sym typeface="Bebas" pitchFamily="2" charset="0"/>
            </a:endParaRPr>
          </a:p>
        </p:txBody>
      </p:sp>
      <p:sp>
        <p:nvSpPr>
          <p:cNvPr id="56" name="Freeform 5"/>
          <p:cNvSpPr/>
          <p:nvPr/>
        </p:nvSpPr>
        <p:spPr bwMode="auto">
          <a:xfrm>
            <a:off x="3411032" y="3843385"/>
            <a:ext cx="1598280" cy="1420537"/>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rgbClr val="FEFABC"/>
                </a:solidFill>
                <a:latin typeface="Bebas" pitchFamily="2" charset="0"/>
                <a:ea typeface="微软雅黑" panose="020B0503020204020204" charset="-122"/>
                <a:sym typeface="Bebas" pitchFamily="2" charset="0"/>
              </a:rPr>
              <a:t>humanity</a:t>
            </a:r>
            <a:endParaRPr lang="zh-CN" altLang="en-US" sz="2000" dirty="0">
              <a:solidFill>
                <a:srgbClr val="FEFABC"/>
              </a:solidFill>
              <a:latin typeface="Bebas" pitchFamily="2" charset="0"/>
              <a:ea typeface="微软雅黑" panose="020B0503020204020204" charset="-122"/>
              <a:sym typeface="Bebas" pitchFamily="2" charset="0"/>
            </a:endParaRPr>
          </a:p>
        </p:txBody>
      </p:sp>
      <p:sp>
        <p:nvSpPr>
          <p:cNvPr id="59" name="TextBox 37"/>
          <p:cNvSpPr txBox="1"/>
          <p:nvPr/>
        </p:nvSpPr>
        <p:spPr>
          <a:xfrm>
            <a:off x="5938514" y="2288287"/>
            <a:ext cx="2808312" cy="662489"/>
          </a:xfrm>
          <a:prstGeom prst="rect">
            <a:avLst/>
          </a:prstGeom>
          <a:noFill/>
        </p:spPr>
        <p:txBody>
          <a:bodyPr wrap="square" rtlCol="0">
            <a:spAutoFit/>
          </a:bodyPr>
          <a:lstStyle/>
          <a:p>
            <a:pPr>
              <a:lnSpc>
                <a:spcPct val="130000"/>
              </a:lnSpc>
            </a:pPr>
            <a:r>
              <a:rPr lang="en-US" altLang="zh-CN" dirty="0">
                <a:sym typeface="Bebas" pitchFamily="2" charset="0"/>
              </a:rPr>
              <a:t>a part of life</a:t>
            </a:r>
          </a:p>
          <a:p>
            <a:pPr>
              <a:lnSpc>
                <a:spcPct val="130000"/>
              </a:lnSpc>
            </a:pPr>
            <a:endParaRPr lang="en-US" altLang="zh-CN" sz="1050" dirty="0" smtClean="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60" name="TextBox 38"/>
          <p:cNvSpPr txBox="1"/>
          <p:nvPr/>
        </p:nvSpPr>
        <p:spPr>
          <a:xfrm>
            <a:off x="5903294" y="1829175"/>
            <a:ext cx="2483372" cy="404341"/>
          </a:xfrm>
          <a:prstGeom prst="rect">
            <a:avLst/>
          </a:prstGeom>
          <a:noFill/>
        </p:spPr>
        <p:txBody>
          <a:bodyPr wrap="none" tIns="0" bIns="0" rtlCol="0" anchor="t">
            <a:spAutoFit/>
          </a:bodyPr>
          <a:lstStyle/>
          <a:p>
            <a:pPr lvl="0">
              <a:lnSpc>
                <a:spcPct val="150000"/>
              </a:lnSpc>
            </a:pPr>
            <a:r>
              <a:rPr lang="en-US" altLang="zh-CN" sz="2000" dirty="0" smtClean="0">
                <a:solidFill>
                  <a:srgbClr val="124062"/>
                </a:solidFill>
                <a:latin typeface="Bebas" pitchFamily="2" charset="0"/>
                <a:ea typeface="微软雅黑" panose="020B0503020204020204" charset="-122"/>
                <a:cs typeface="华文黑体" pitchFamily="2" charset="-122"/>
                <a:sym typeface="Bebas" pitchFamily="2" charset="0"/>
              </a:rPr>
              <a:t>Artificial Intelligence</a:t>
            </a:r>
            <a:endParaRPr lang="zh-CN" altLang="en-US" sz="2000"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61" name="TextBox 39"/>
          <p:cNvSpPr txBox="1"/>
          <p:nvPr/>
        </p:nvSpPr>
        <p:spPr>
          <a:xfrm>
            <a:off x="5935588" y="3195073"/>
            <a:ext cx="2808312" cy="1172629"/>
          </a:xfrm>
          <a:prstGeom prst="rect">
            <a:avLst/>
          </a:prstGeom>
          <a:noFill/>
        </p:spPr>
        <p:txBody>
          <a:bodyPr wrap="square" rtlCol="0">
            <a:spAutoFit/>
          </a:bodyPr>
          <a:lstStyle/>
          <a:p>
            <a:pPr>
              <a:lnSpc>
                <a:spcPct val="130000"/>
              </a:lnSpc>
            </a:pPr>
            <a:r>
              <a:rPr lang="en-US" altLang="zh-CN" dirty="0">
                <a:sym typeface="Bebas" pitchFamily="2" charset="0"/>
              </a:rPr>
              <a:t>a</a:t>
            </a:r>
            <a:r>
              <a:rPr lang="en-US" altLang="zh-CN" dirty="0" smtClean="0">
                <a:sym typeface="Bebas" pitchFamily="2" charset="0"/>
              </a:rPr>
              <a:t>  hot</a:t>
            </a:r>
            <a:r>
              <a:rPr lang="zh-CN" altLang="en-US" dirty="0" smtClean="0">
                <a:sym typeface="Bebas" pitchFamily="2" charset="0"/>
              </a:rPr>
              <a:t> </a:t>
            </a:r>
            <a:r>
              <a:rPr lang="en-US" altLang="zh-CN" dirty="0" smtClean="0">
                <a:sym typeface="Bebas" pitchFamily="2" charset="0"/>
              </a:rPr>
              <a:t>topic</a:t>
            </a:r>
          </a:p>
          <a:p>
            <a:pPr>
              <a:lnSpc>
                <a:spcPct val="130000"/>
              </a:lnSpc>
            </a:pPr>
            <a:r>
              <a:rPr lang="en-US" altLang="zh-CN" dirty="0" smtClean="0"/>
              <a:t>replacement theory</a:t>
            </a:r>
          </a:p>
          <a:p>
            <a:pPr>
              <a:lnSpc>
                <a:spcPct val="130000"/>
              </a:lnSpc>
            </a:pPr>
            <a:r>
              <a:rPr lang="en-US" altLang="zh-CN" dirty="0" smtClean="0"/>
              <a:t>control theory</a:t>
            </a:r>
            <a:endParaRPr lang="en-US" altLang="zh-CN"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62" name="TextBox 40"/>
          <p:cNvSpPr txBox="1"/>
          <p:nvPr/>
        </p:nvSpPr>
        <p:spPr>
          <a:xfrm>
            <a:off x="5903294" y="2780021"/>
            <a:ext cx="5270984" cy="461665"/>
          </a:xfrm>
          <a:prstGeom prst="rect">
            <a:avLst/>
          </a:prstGeom>
          <a:noFill/>
        </p:spPr>
        <p:txBody>
          <a:bodyPr wrap="square" tIns="0" bIns="0" rtlCol="0" anchor="t">
            <a:spAutoFit/>
          </a:bodyPr>
          <a:lstStyle/>
          <a:p>
            <a:pPr lvl="0">
              <a:lnSpc>
                <a:spcPct val="150000"/>
              </a:lnSpc>
            </a:pPr>
            <a:r>
              <a:rPr lang="en-US" altLang="zh-CN" sz="2000" dirty="0" smtClean="0">
                <a:solidFill>
                  <a:srgbClr val="537285"/>
                </a:solidFill>
                <a:latin typeface="Bebas" pitchFamily="2" charset="0"/>
                <a:ea typeface="微软雅黑" panose="020B0503020204020204" charset="-122"/>
                <a:cs typeface="华文黑体" pitchFamily="2" charset="-122"/>
                <a:sym typeface="Bebas" pitchFamily="2" charset="0"/>
              </a:rPr>
              <a:t>Relationship between AI and people</a:t>
            </a:r>
          </a:p>
        </p:txBody>
      </p:sp>
      <p:sp>
        <p:nvSpPr>
          <p:cNvPr id="63" name="TextBox 55"/>
          <p:cNvSpPr txBox="1"/>
          <p:nvPr/>
        </p:nvSpPr>
        <p:spPr>
          <a:xfrm>
            <a:off x="5856800" y="4726411"/>
            <a:ext cx="4570210" cy="1372683"/>
          </a:xfrm>
          <a:prstGeom prst="rect">
            <a:avLst/>
          </a:prstGeom>
          <a:noFill/>
        </p:spPr>
        <p:txBody>
          <a:bodyPr wrap="square" rtlCol="0">
            <a:spAutoFit/>
          </a:bodyPr>
          <a:lstStyle/>
          <a:p>
            <a:pPr>
              <a:lnSpc>
                <a:spcPct val="130000"/>
              </a:lnSpc>
            </a:pPr>
            <a:r>
              <a:rPr lang="en-US" altLang="zh-CN" dirty="0"/>
              <a:t> ideas and </a:t>
            </a:r>
            <a:r>
              <a:rPr lang="en-US" altLang="zh-CN" dirty="0" smtClean="0"/>
              <a:t>methods</a:t>
            </a:r>
          </a:p>
          <a:p>
            <a:pPr>
              <a:lnSpc>
                <a:spcPct val="130000"/>
              </a:lnSpc>
            </a:pPr>
            <a:r>
              <a:rPr lang="en-US" altLang="zh-CN" dirty="0" smtClean="0"/>
              <a:t> the owner </a:t>
            </a:r>
            <a:r>
              <a:rPr lang="en-US" altLang="zh-CN" dirty="0"/>
              <a:t>of </a:t>
            </a:r>
            <a:r>
              <a:rPr lang="en-US" altLang="zh-CN" dirty="0" smtClean="0"/>
              <a:t>CT</a:t>
            </a:r>
          </a:p>
          <a:p>
            <a:pPr>
              <a:lnSpc>
                <a:spcPct val="130000"/>
              </a:lnSpc>
            </a:pPr>
            <a:r>
              <a:rPr lang="en-US" altLang="zh-CN" dirty="0" smtClean="0"/>
              <a:t> CT education </a:t>
            </a:r>
            <a:r>
              <a:rPr lang="en-US" altLang="zh-CN" dirty="0"/>
              <a:t>should be given high priority</a:t>
            </a:r>
            <a:endParaRPr lang="en-US" altLang="zh-CN" dirty="0" smtClean="0"/>
          </a:p>
          <a:p>
            <a:pPr>
              <a:lnSpc>
                <a:spcPct val="130000"/>
              </a:lnSpc>
            </a:pP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64" name="TextBox 56"/>
          <p:cNvSpPr txBox="1"/>
          <p:nvPr/>
        </p:nvSpPr>
        <p:spPr>
          <a:xfrm>
            <a:off x="5903294" y="4286737"/>
            <a:ext cx="881973" cy="363882"/>
          </a:xfrm>
          <a:prstGeom prst="rect">
            <a:avLst/>
          </a:prstGeom>
          <a:noFill/>
        </p:spPr>
        <p:txBody>
          <a:bodyPr wrap="none" tIns="0" bIns="0" rtlCol="0" anchor="t">
            <a:spAutoFit/>
          </a:bodyPr>
          <a:lstStyle/>
          <a:p>
            <a:pPr lvl="0">
              <a:lnSpc>
                <a:spcPct val="150000"/>
              </a:lnSpc>
            </a:pPr>
            <a:r>
              <a:rPr lang="en-US" altLang="zh-CN" dirty="0" smtClean="0">
                <a:solidFill>
                  <a:srgbClr val="124062"/>
                </a:solidFill>
                <a:latin typeface="Bebas" pitchFamily="2" charset="0"/>
                <a:ea typeface="微软雅黑" panose="020B0503020204020204" charset="-122"/>
                <a:cs typeface="华文黑体" pitchFamily="2" charset="-122"/>
                <a:sym typeface="Bebas" pitchFamily="2" charset="0"/>
              </a:rPr>
              <a:t>People</a:t>
            </a:r>
            <a:endParaRPr lang="en-US" altLang="zh-CN" sz="1600" dirty="0" smtClean="0">
              <a:solidFill>
                <a:srgbClr val="124062"/>
              </a:solidFill>
              <a:latin typeface="Bebas" pitchFamily="2" charset="0"/>
              <a:ea typeface="微软雅黑" panose="020B0503020204020204" charset="-122"/>
              <a:cs typeface="华文黑体" pitchFamily="2" charset="-122"/>
              <a:sym typeface="Bebas"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01</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4328749" cy="830997"/>
          </a:xfrm>
          <a:prstGeom prst="rect">
            <a:avLst/>
          </a:prstGeom>
          <a:noFill/>
        </p:spPr>
        <p:txBody>
          <a:bodyPr wrap="none" rtlCol="0">
            <a:spAutoFit/>
          </a:bodyPr>
          <a:lstStyle/>
          <a:p>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Introduction</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1" name="椭圆 10"/>
          <p:cNvSpPr/>
          <p:nvPr/>
        </p:nvSpPr>
        <p:spPr>
          <a:xfrm>
            <a:off x="1378909" y="1724474"/>
            <a:ext cx="857818" cy="857818"/>
          </a:xfrm>
          <a:prstGeom prst="ellipse">
            <a:avLst/>
          </a:prstGeom>
          <a:solidFill>
            <a:srgbClr val="124062"/>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2" name="椭圆 11"/>
          <p:cNvSpPr/>
          <p:nvPr/>
        </p:nvSpPr>
        <p:spPr>
          <a:xfrm>
            <a:off x="1378909" y="3833125"/>
            <a:ext cx="857818" cy="857818"/>
          </a:xfrm>
          <a:prstGeom prst="ellipse">
            <a:avLst/>
          </a:prstGeom>
          <a:solidFill>
            <a:srgbClr val="537285"/>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4" name="Freeform 158"/>
          <p:cNvSpPr>
            <a:spLocks noEditPoints="1"/>
          </p:cNvSpPr>
          <p:nvPr/>
        </p:nvSpPr>
        <p:spPr bwMode="auto">
          <a:xfrm>
            <a:off x="1638583" y="5484093"/>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5" name="Freeform 204"/>
          <p:cNvSpPr>
            <a:spLocks noEditPoints="1"/>
          </p:cNvSpPr>
          <p:nvPr/>
        </p:nvSpPr>
        <p:spPr bwMode="auto">
          <a:xfrm>
            <a:off x="1611823" y="4122554"/>
            <a:ext cx="390017" cy="316230"/>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6" name="Freeform 207"/>
          <p:cNvSpPr>
            <a:spLocks noEditPoints="1"/>
          </p:cNvSpPr>
          <p:nvPr/>
        </p:nvSpPr>
        <p:spPr bwMode="auto">
          <a:xfrm>
            <a:off x="1608041" y="2027676"/>
            <a:ext cx="393800" cy="34441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7" name="文本框 16"/>
          <p:cNvSpPr txBox="1"/>
          <p:nvPr/>
        </p:nvSpPr>
        <p:spPr>
          <a:xfrm>
            <a:off x="2406490" y="1948363"/>
            <a:ext cx="2550698" cy="338554"/>
          </a:xfrm>
          <a:prstGeom prst="rect">
            <a:avLst/>
          </a:prstGeom>
          <a:noFill/>
        </p:spPr>
        <p:txBody>
          <a:bodyPr wrap="none" rtlCol="0">
            <a:spAutoFit/>
          </a:bodyPr>
          <a:lstStyle/>
          <a:p>
            <a:pPr lvl="0"/>
            <a:r>
              <a:rPr lang="en-US" altLang="zh-CN" sz="1600" b="1" dirty="0">
                <a:solidFill>
                  <a:srgbClr val="124062"/>
                </a:solidFill>
                <a:latin typeface="Bebas" pitchFamily="2" charset="0"/>
                <a:ea typeface="微软雅黑" panose="020B0503020204020204" charset="-122"/>
                <a:cs typeface="Lato Regular"/>
                <a:sym typeface="Bebas" pitchFamily="2" charset="0"/>
              </a:rPr>
              <a:t>t</a:t>
            </a:r>
            <a:r>
              <a:rPr lang="en-US" altLang="zh-CN" sz="1600" b="1" dirty="0" smtClean="0">
                <a:solidFill>
                  <a:srgbClr val="124062"/>
                </a:solidFill>
                <a:latin typeface="Bebas" pitchFamily="2" charset="0"/>
                <a:ea typeface="微软雅黑" panose="020B0503020204020204" charset="-122"/>
                <a:cs typeface="Lato Regular"/>
                <a:sym typeface="Bebas" pitchFamily="2" charset="0"/>
              </a:rPr>
              <a:t>he goal of CT education</a:t>
            </a:r>
            <a:endParaRPr lang="zh-CN" altLang="en-US" sz="1600" b="1" dirty="0">
              <a:solidFill>
                <a:srgbClr val="124062"/>
              </a:solidFill>
              <a:latin typeface="Bebas" pitchFamily="2" charset="0"/>
              <a:ea typeface="微软雅黑" panose="020B0503020204020204" charset="-122"/>
              <a:cs typeface="Lato Regular"/>
              <a:sym typeface="Bebas" pitchFamily="2" charset="0"/>
            </a:endParaRPr>
          </a:p>
        </p:txBody>
      </p:sp>
      <p:sp>
        <p:nvSpPr>
          <p:cNvPr id="18" name="矩形 17"/>
          <p:cNvSpPr/>
          <p:nvPr/>
        </p:nvSpPr>
        <p:spPr>
          <a:xfrm>
            <a:off x="2406490" y="2376868"/>
            <a:ext cx="5993182" cy="1421928"/>
          </a:xfrm>
          <a:prstGeom prst="rect">
            <a:avLst/>
          </a:prstGeom>
        </p:spPr>
        <p:txBody>
          <a:bodyPr wrap="square">
            <a:spAutoFit/>
          </a:bodyPr>
          <a:lstStyle/>
          <a:p>
            <a:pPr>
              <a:lnSpc>
                <a:spcPct val="120000"/>
              </a:lnSpc>
            </a:pPr>
            <a:r>
              <a:rPr lang="en-US" altLang="zh-CN" dirty="0"/>
              <a:t>prepare </a:t>
            </a:r>
            <a:r>
              <a:rPr lang="en-US" altLang="zh-CN" dirty="0" smtClean="0"/>
              <a:t> </a:t>
            </a:r>
            <a:r>
              <a:rPr lang="en-US" altLang="zh-CN" dirty="0"/>
              <a:t>for the opportunities and challenges of the future </a:t>
            </a:r>
            <a:r>
              <a:rPr lang="en-US" altLang="zh-CN" dirty="0" smtClean="0"/>
              <a:t>economy</a:t>
            </a:r>
          </a:p>
          <a:p>
            <a:pPr>
              <a:lnSpc>
                <a:spcPct val="120000"/>
              </a:lnSpc>
            </a:pPr>
            <a:r>
              <a:rPr lang="en-US" altLang="zh-CN" dirty="0"/>
              <a:t>Regardless of their ultimate field of study or </a:t>
            </a:r>
            <a:r>
              <a:rPr lang="en-US" altLang="zh-CN" dirty="0" smtClean="0"/>
              <a:t>occupation </a:t>
            </a:r>
            <a:r>
              <a:rPr lang="en-US" altLang="zh-CN" dirty="0"/>
              <a:t>creativity, curiosity and critical </a:t>
            </a:r>
            <a:r>
              <a:rPr lang="en-US" altLang="zh-CN" dirty="0" smtClean="0"/>
              <a:t>thinking </a:t>
            </a:r>
            <a:endParaRPr lang="zh-CN" altLang="en-US" sz="1200" dirty="0">
              <a:solidFill>
                <a:schemeClr val="tx1">
                  <a:lumMod val="65000"/>
                  <a:lumOff val="35000"/>
                </a:schemeClr>
              </a:solidFill>
              <a:latin typeface="Bebas" pitchFamily="2" charset="0"/>
              <a:ea typeface="微软雅黑" panose="020B0503020204020204" charset="-122"/>
              <a:sym typeface="Bebas" pitchFamily="2" charset="0"/>
            </a:endParaRPr>
          </a:p>
        </p:txBody>
      </p:sp>
      <p:sp>
        <p:nvSpPr>
          <p:cNvPr id="22" name="矩形 21"/>
          <p:cNvSpPr/>
          <p:nvPr/>
        </p:nvSpPr>
        <p:spPr>
          <a:xfrm>
            <a:off x="2483979" y="4361773"/>
            <a:ext cx="6892496" cy="2640723"/>
          </a:xfrm>
          <a:prstGeom prst="rect">
            <a:avLst/>
          </a:prstGeom>
        </p:spPr>
        <p:txBody>
          <a:bodyPr wrap="square">
            <a:spAutoFit/>
          </a:bodyPr>
          <a:lstStyle/>
          <a:p>
            <a:pPr>
              <a:lnSpc>
                <a:spcPct val="120000"/>
              </a:lnSpc>
            </a:pPr>
            <a:r>
              <a:rPr lang="en-US" altLang="zh-CN" dirty="0"/>
              <a:t>the three pillars of politics, economy and </a:t>
            </a:r>
            <a:r>
              <a:rPr lang="en-US" altLang="zh-CN" dirty="0" smtClean="0"/>
              <a:t>education</a:t>
            </a:r>
          </a:p>
          <a:p>
            <a:pPr>
              <a:lnSpc>
                <a:spcPct val="120000"/>
              </a:lnSpc>
            </a:pPr>
            <a:r>
              <a:rPr lang="en-US" altLang="zh-CN" dirty="0"/>
              <a:t>issue relevant </a:t>
            </a:r>
            <a:r>
              <a:rPr lang="en-US" altLang="zh-CN" dirty="0" smtClean="0"/>
              <a:t>policies</a:t>
            </a:r>
          </a:p>
          <a:p>
            <a:pPr>
              <a:lnSpc>
                <a:spcPct val="120000"/>
              </a:lnSpc>
            </a:pPr>
            <a:r>
              <a:rPr lang="en-US" altLang="zh-CN" dirty="0"/>
              <a:t>carry out curriculum </a:t>
            </a:r>
            <a:r>
              <a:rPr lang="en-US" altLang="zh-CN" dirty="0" smtClean="0"/>
              <a:t>reforms</a:t>
            </a:r>
          </a:p>
          <a:p>
            <a:pPr>
              <a:lnSpc>
                <a:spcPct val="120000"/>
              </a:lnSpc>
            </a:pPr>
            <a:r>
              <a:rPr lang="en-US" altLang="zh-CN" dirty="0" smtClean="0"/>
              <a:t> </a:t>
            </a:r>
            <a:r>
              <a:rPr lang="en-US" altLang="zh-CN" dirty="0"/>
              <a:t>CT as an independent </a:t>
            </a:r>
            <a:r>
              <a:rPr lang="en-US" altLang="zh-CN" dirty="0" smtClean="0"/>
              <a:t>discipline</a:t>
            </a:r>
          </a:p>
          <a:p>
            <a:pPr>
              <a:lnSpc>
                <a:spcPct val="120000"/>
              </a:lnSpc>
            </a:pPr>
            <a:r>
              <a:rPr lang="en-US" altLang="zh-CN" dirty="0"/>
              <a:t>strong economic industries such as Google, </a:t>
            </a:r>
            <a:r>
              <a:rPr lang="en-US" altLang="zh-CN" dirty="0" smtClean="0"/>
              <a:t>Microsoft use </a:t>
            </a:r>
            <a:r>
              <a:rPr lang="en-US" altLang="zh-CN" dirty="0"/>
              <a:t>their own advantages to create a platform</a:t>
            </a:r>
            <a:endParaRPr lang="en-US" altLang="zh-CN" dirty="0" smtClean="0"/>
          </a:p>
          <a:p>
            <a:pPr>
              <a:lnSpc>
                <a:spcPct val="120000"/>
              </a:lnSpc>
            </a:pPr>
            <a:endParaRPr lang="en-US" altLang="zh-CN" dirty="0" smtClean="0"/>
          </a:p>
          <a:p>
            <a:pPr>
              <a:lnSpc>
                <a:spcPct val="120000"/>
              </a:lnSpc>
            </a:pPr>
            <a:endParaRPr lang="zh-CN" altLang="en-US" sz="1200" dirty="0">
              <a:solidFill>
                <a:schemeClr val="tx1">
                  <a:lumMod val="65000"/>
                  <a:lumOff val="35000"/>
                </a:schemeClr>
              </a:solidFill>
              <a:latin typeface="Bebas" pitchFamily="2" charset="0"/>
              <a:ea typeface="微软雅黑" panose="020B0503020204020204" charset="-122"/>
              <a:sym typeface="Bebas" pitchFamily="2" charset="0"/>
            </a:endParaRPr>
          </a:p>
        </p:txBody>
      </p:sp>
      <p:grpSp>
        <p:nvGrpSpPr>
          <p:cNvPr id="25" name="组合 24"/>
          <p:cNvGrpSpPr/>
          <p:nvPr/>
        </p:nvGrpSpPr>
        <p:grpSpPr>
          <a:xfrm>
            <a:off x="9909126" y="2391273"/>
            <a:ext cx="658088" cy="4387216"/>
            <a:chOff x="9846542" y="1813000"/>
            <a:chExt cx="658088" cy="4387216"/>
          </a:xfrm>
        </p:grpSpPr>
        <p:sp>
          <p:nvSpPr>
            <p:cNvPr id="26" name="KSO_Shape"/>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12406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30" name="任意多边形 29"/>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rgbClr val="124062">
                    <a:alpha val="0"/>
                  </a:srgbClr>
                </a:gs>
                <a:gs pos="100000">
                  <a:srgbClr val="124062"/>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Bebas" pitchFamily="2" charset="0"/>
                <a:ea typeface="微软雅黑" panose="020B0503020204020204" charset="-122"/>
                <a:sym typeface="Bebas" pitchFamily="2" charset="0"/>
              </a:endParaRPr>
            </a:p>
          </p:txBody>
        </p:sp>
      </p:grpSp>
      <p:sp>
        <p:nvSpPr>
          <p:cNvPr id="31" name="文本框 30"/>
          <p:cNvSpPr txBox="1"/>
          <p:nvPr/>
        </p:nvSpPr>
        <p:spPr>
          <a:xfrm>
            <a:off x="2406489" y="4035421"/>
            <a:ext cx="2775119" cy="338554"/>
          </a:xfrm>
          <a:prstGeom prst="rect">
            <a:avLst/>
          </a:prstGeom>
          <a:noFill/>
        </p:spPr>
        <p:txBody>
          <a:bodyPr wrap="none" rtlCol="0">
            <a:spAutoFit/>
          </a:bodyPr>
          <a:lstStyle/>
          <a:p>
            <a:pPr lvl="0"/>
            <a:r>
              <a:rPr lang="en-US" altLang="zh-CN" sz="1600" b="1" dirty="0">
                <a:solidFill>
                  <a:srgbClr val="124062"/>
                </a:solidFill>
                <a:latin typeface="Bebas" pitchFamily="2" charset="0"/>
                <a:ea typeface="微软雅黑" panose="020B0503020204020204" charset="-122"/>
                <a:cs typeface="Lato Regular"/>
              </a:rPr>
              <a:t> </a:t>
            </a:r>
            <a:r>
              <a:rPr lang="en-US" altLang="zh-CN" sz="1600" b="1" dirty="0" smtClean="0">
                <a:solidFill>
                  <a:srgbClr val="124062"/>
                </a:solidFill>
                <a:latin typeface="Bebas" pitchFamily="2" charset="0"/>
                <a:ea typeface="微软雅黑" panose="020B0503020204020204" charset="-122"/>
                <a:cs typeface="Lato Regular"/>
              </a:rPr>
              <a:t>the favor for </a:t>
            </a:r>
            <a:r>
              <a:rPr lang="en-US" altLang="zh-CN" sz="1600" b="1" dirty="0">
                <a:solidFill>
                  <a:srgbClr val="124062"/>
                </a:solidFill>
                <a:latin typeface="Bebas" pitchFamily="2" charset="0"/>
                <a:ea typeface="微软雅黑" panose="020B0503020204020204" charset="-122"/>
                <a:cs typeface="Lato Regular"/>
              </a:rPr>
              <a:t>CT education</a:t>
            </a:r>
            <a:endParaRPr lang="zh-CN" altLang="en-US" sz="1600" b="1" dirty="0">
              <a:solidFill>
                <a:srgbClr val="124062"/>
              </a:solidFill>
              <a:latin typeface="Bebas" pitchFamily="2" charset="0"/>
              <a:ea typeface="微软雅黑" panose="020B0503020204020204" charset="-122"/>
              <a:cs typeface="Lato Regular"/>
              <a:sym typeface="Bebas"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177376" y="881169"/>
            <a:ext cx="1837249" cy="2187019"/>
            <a:chOff x="1053298" y="1163255"/>
            <a:chExt cx="2210766" cy="2631644"/>
          </a:xfrm>
        </p:grpSpPr>
        <p:sp>
          <p:nvSpPr>
            <p:cNvPr id="24" name="任意多边形 23"/>
            <p:cNvSpPr/>
            <p:nvPr/>
          </p:nvSpPr>
          <p:spPr>
            <a:xfrm>
              <a:off x="1053299" y="1186406"/>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任意多边形 28"/>
            <p:cNvSpPr/>
            <p:nvPr/>
          </p:nvSpPr>
          <p:spPr>
            <a:xfrm>
              <a:off x="1053298" y="1163255"/>
              <a:ext cx="2210765" cy="2608493"/>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grpSp>
      <p:grpSp>
        <p:nvGrpSpPr>
          <p:cNvPr id="3" name="组合 2"/>
          <p:cNvGrpSpPr/>
          <p:nvPr/>
        </p:nvGrpSpPr>
        <p:grpSpPr>
          <a:xfrm>
            <a:off x="5498299" y="2485311"/>
            <a:ext cx="2078122" cy="1286825"/>
            <a:chOff x="5498299" y="2485311"/>
            <a:chExt cx="2078122" cy="1286825"/>
          </a:xfrm>
        </p:grpSpPr>
        <p:cxnSp>
          <p:nvCxnSpPr>
            <p:cNvPr id="43" name="直接连接符 42"/>
            <p:cNvCxnSpPr/>
            <p:nvPr/>
          </p:nvCxnSpPr>
          <p:spPr>
            <a:xfrm flipV="1">
              <a:off x="5904868" y="2485311"/>
              <a:ext cx="1671553"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498299" y="2909539"/>
              <a:ext cx="1671553"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177376" y="0"/>
            <a:ext cx="1917343" cy="1163268"/>
            <a:chOff x="5177376" y="0"/>
            <a:chExt cx="1917343" cy="1163268"/>
          </a:xfrm>
        </p:grpSpPr>
        <p:cxnSp>
          <p:nvCxnSpPr>
            <p:cNvPr id="53" name="直接连接符 52"/>
            <p:cNvCxnSpPr/>
            <p:nvPr/>
          </p:nvCxnSpPr>
          <p:spPr>
            <a:xfrm flipV="1">
              <a:off x="5177376" y="300671"/>
              <a:ext cx="1671552" cy="862597"/>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423167" y="0"/>
              <a:ext cx="1671552" cy="862597"/>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grpSp>
      <p:sp>
        <p:nvSpPr>
          <p:cNvPr id="22" name="KSO_Shape"/>
          <p:cNvSpPr/>
          <p:nvPr/>
        </p:nvSpPr>
        <p:spPr bwMode="auto">
          <a:xfrm>
            <a:off x="5611970" y="1659000"/>
            <a:ext cx="986845" cy="84045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12406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sp>
        <p:nvSpPr>
          <p:cNvPr id="31" name="矩形 30"/>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6"/>
          <p:cNvSpPr txBox="1">
            <a:spLocks noChangeArrowheads="1"/>
          </p:cNvSpPr>
          <p:nvPr/>
        </p:nvSpPr>
        <p:spPr bwMode="auto">
          <a:xfrm>
            <a:off x="1580829" y="4316008"/>
            <a:ext cx="12646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en-US" altLang="zh-CN" sz="4000" dirty="0" smtClean="0">
                <a:solidFill>
                  <a:srgbClr val="124062"/>
                </a:solidFill>
                <a:latin typeface="微软雅黑" panose="020B0503020204020204" charset="-122"/>
                <a:ea typeface="微软雅黑" panose="020B0503020204020204" charset="-122"/>
              </a:rPr>
              <a:t>Understanding Computational  Thinking</a:t>
            </a:r>
            <a:endParaRPr lang="zh-CN" altLang="en-US" sz="4000" dirty="0">
              <a:solidFill>
                <a:srgbClr val="124062"/>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91441634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614271"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02</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5245860" cy="830997"/>
          </a:xfrm>
          <a:prstGeom prst="rect">
            <a:avLst/>
          </a:prstGeom>
          <a:noFill/>
        </p:spPr>
        <p:txBody>
          <a:bodyPr wrap="none" rtlCol="0">
            <a:spAutoFit/>
          </a:bodyPr>
          <a:lstStyle/>
          <a:p>
            <a:r>
              <a:rPr lang="en-US" altLang="zh-CN" sz="4800" b="1" dirty="0" err="1" smtClean="0">
                <a:solidFill>
                  <a:srgbClr val="124062"/>
                </a:solidFill>
                <a:latin typeface="Arial Black" panose="020B0A04020102020204" pitchFamily="34" charset="0"/>
                <a:ea typeface="创艺简细圆" pitchFamily="2" charset="-122"/>
                <a:cs typeface="Kartika" panose="02020503030404060203" pitchFamily="18" charset="0"/>
              </a:rPr>
              <a:t>Definiton</a:t>
            </a:r>
            <a:r>
              <a:rPr lang="en-US" altLang="zh-CN" sz="4800" b="1" dirty="0" smtClean="0">
                <a:solidFill>
                  <a:srgbClr val="124062"/>
                </a:solidFill>
                <a:latin typeface="Arial Black" panose="020B0A04020102020204" pitchFamily="34" charset="0"/>
                <a:ea typeface="创艺简细圆" pitchFamily="2" charset="-122"/>
                <a:cs typeface="Kartika" panose="02020503030404060203" pitchFamily="18" charset="0"/>
              </a:rPr>
              <a:t> of CT</a:t>
            </a:r>
            <a:endParaRPr lang="zh-CN" altLang="en-US" sz="48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1" name="Freeform 7"/>
          <p:cNvSpPr/>
          <p:nvPr/>
        </p:nvSpPr>
        <p:spPr bwMode="auto">
          <a:xfrm>
            <a:off x="5509510" y="1336593"/>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2" name="Oval 12"/>
          <p:cNvSpPr>
            <a:spLocks noChangeArrowheads="1"/>
          </p:cNvSpPr>
          <p:nvPr/>
        </p:nvSpPr>
        <p:spPr bwMode="auto">
          <a:xfrm>
            <a:off x="5851315" y="1809764"/>
            <a:ext cx="163888" cy="164526"/>
          </a:xfrm>
          <a:prstGeom prst="ellipse">
            <a:avLst/>
          </a:prstGeom>
          <a:solidFill>
            <a:srgbClr val="124062"/>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3" name="Oval 13"/>
          <p:cNvSpPr>
            <a:spLocks noChangeArrowheads="1"/>
          </p:cNvSpPr>
          <p:nvPr/>
        </p:nvSpPr>
        <p:spPr bwMode="auto">
          <a:xfrm>
            <a:off x="6218628" y="3031591"/>
            <a:ext cx="164526"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4" name="Oval 14"/>
          <p:cNvSpPr>
            <a:spLocks noChangeArrowheads="1"/>
          </p:cNvSpPr>
          <p:nvPr/>
        </p:nvSpPr>
        <p:spPr bwMode="auto">
          <a:xfrm>
            <a:off x="5842387" y="3953700"/>
            <a:ext cx="163888" cy="163888"/>
          </a:xfrm>
          <a:prstGeom prst="ellipse">
            <a:avLst/>
          </a:prstGeom>
          <a:solidFill>
            <a:srgbClr val="124062"/>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5" name="Oval 15"/>
          <p:cNvSpPr>
            <a:spLocks noChangeArrowheads="1"/>
          </p:cNvSpPr>
          <p:nvPr/>
        </p:nvSpPr>
        <p:spPr bwMode="auto">
          <a:xfrm>
            <a:off x="6173352" y="5244398"/>
            <a:ext cx="164526"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6" name="Line 16"/>
          <p:cNvSpPr>
            <a:spLocks noChangeShapeType="1"/>
          </p:cNvSpPr>
          <p:nvPr/>
        </p:nvSpPr>
        <p:spPr bwMode="auto">
          <a:xfrm flipH="1">
            <a:off x="4822710" y="1892665"/>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7" name="Line 17"/>
          <p:cNvSpPr>
            <a:spLocks noChangeShapeType="1"/>
          </p:cNvSpPr>
          <p:nvPr/>
        </p:nvSpPr>
        <p:spPr bwMode="auto">
          <a:xfrm flipH="1">
            <a:off x="6383154" y="3112578"/>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8" name="Line 18"/>
          <p:cNvSpPr>
            <a:spLocks noChangeShapeType="1"/>
          </p:cNvSpPr>
          <p:nvPr/>
        </p:nvSpPr>
        <p:spPr bwMode="auto">
          <a:xfrm flipH="1">
            <a:off x="4385888" y="4035963"/>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9" name="Line 19"/>
          <p:cNvSpPr>
            <a:spLocks noChangeShapeType="1"/>
          </p:cNvSpPr>
          <p:nvPr/>
        </p:nvSpPr>
        <p:spPr bwMode="auto">
          <a:xfrm flipH="1">
            <a:off x="6335965" y="5327299"/>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0" name="TextBox 45"/>
          <p:cNvSpPr txBox="1"/>
          <p:nvPr/>
        </p:nvSpPr>
        <p:spPr>
          <a:xfrm>
            <a:off x="2186388" y="1748246"/>
            <a:ext cx="2466252" cy="551498"/>
          </a:xfrm>
          <a:prstGeom prst="rect">
            <a:avLst/>
          </a:prstGeom>
          <a:noFill/>
        </p:spPr>
        <p:txBody>
          <a:bodyPr wrap="square" rtlCol="0">
            <a:spAutoFit/>
          </a:bodyPr>
          <a:lstStyle/>
          <a:p>
            <a:pPr algn="r">
              <a:lnSpc>
                <a:spcPct val="130000"/>
              </a:lnSpc>
            </a:pPr>
            <a:r>
              <a:rPr lang="en-US" altLang="zh-CN" sz="1400" dirty="0" smtClean="0">
                <a:latin typeface="Bebas" pitchFamily="2" charset="0"/>
                <a:ea typeface="微软雅黑" panose="020B0503020204020204" charset="-122"/>
                <a:sym typeface="Bebas" pitchFamily="2" charset="0"/>
              </a:rPr>
              <a:t>Mention</a:t>
            </a:r>
            <a:r>
              <a:rPr lang="zh-CN" altLang="en-US" sz="1400" dirty="0">
                <a:latin typeface="Bebas" pitchFamily="2" charset="0"/>
                <a:ea typeface="微软雅黑" panose="020B0503020204020204" charset="-122"/>
                <a:sym typeface="Bebas" pitchFamily="2" charset="0"/>
              </a:rPr>
              <a:t> </a:t>
            </a:r>
            <a:r>
              <a:rPr lang="zh-CN" altLang="en-US" sz="1400" dirty="0" smtClean="0">
                <a:latin typeface="Bebas" pitchFamily="2" charset="0"/>
                <a:ea typeface="微软雅黑" panose="020B0503020204020204" charset="-122"/>
                <a:sym typeface="Bebas" pitchFamily="2" charset="0"/>
              </a:rPr>
              <a:t> </a:t>
            </a:r>
            <a:r>
              <a:rPr lang="en-US" altLang="zh-CN" sz="1400" dirty="0" err="1" smtClean="0">
                <a:latin typeface="Bebas" pitchFamily="2" charset="0"/>
                <a:ea typeface="微软雅黑" panose="020B0503020204020204" charset="-122"/>
                <a:sym typeface="Bebas" pitchFamily="2" charset="0"/>
              </a:rPr>
              <a:t>fiestly</a:t>
            </a:r>
            <a:endParaRPr lang="en-US" altLang="zh-CN" sz="1400" dirty="0" smtClean="0">
              <a:latin typeface="Bebas" pitchFamily="2" charset="0"/>
              <a:ea typeface="微软雅黑" panose="020B0503020204020204" charset="-122"/>
              <a:sym typeface="Bebas" pitchFamily="2" charset="0"/>
            </a:endParaRPr>
          </a:p>
          <a:p>
            <a:pPr algn="r">
              <a:lnSpc>
                <a:spcPct val="130000"/>
              </a:lnSpc>
            </a:pPr>
            <a:endParaRPr lang="en-US" altLang="zh-CN" sz="1000" dirty="0" smtClean="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21" name="TextBox 46"/>
          <p:cNvSpPr txBox="1"/>
          <p:nvPr/>
        </p:nvSpPr>
        <p:spPr>
          <a:xfrm>
            <a:off x="3805934" y="1409596"/>
            <a:ext cx="846707" cy="415498"/>
          </a:xfrm>
          <a:prstGeom prst="rect">
            <a:avLst/>
          </a:prstGeom>
          <a:noFill/>
        </p:spPr>
        <p:txBody>
          <a:bodyPr wrap="none" tIns="0" bIns="0" rtlCol="0" anchor="t">
            <a:spAutoFit/>
          </a:bodyPr>
          <a:lstStyle/>
          <a:p>
            <a:pPr algn="r">
              <a:lnSpc>
                <a:spcPct val="150000"/>
              </a:lnSpc>
            </a:pPr>
            <a:r>
              <a:rPr lang="en-US" altLang="zh-CN" dirty="0" err="1" smtClean="0">
                <a:solidFill>
                  <a:srgbClr val="124062"/>
                </a:solidFill>
                <a:latin typeface="Bebas" pitchFamily="2" charset="0"/>
                <a:ea typeface="微软雅黑" panose="020B0503020204020204" charset="-122"/>
                <a:cs typeface="华文黑体" pitchFamily="2" charset="-122"/>
                <a:sym typeface="Bebas" pitchFamily="2" charset="0"/>
              </a:rPr>
              <a:t>Paper</a:t>
            </a:r>
            <a:r>
              <a:rPr lang="en-US" altLang="zh-CN" dirty="0" err="1">
                <a:solidFill>
                  <a:srgbClr val="124062"/>
                </a:solidFill>
                <a:latin typeface="Bebas" pitchFamily="2" charset="0"/>
                <a:ea typeface="微软雅黑" panose="020B0503020204020204" charset="-122"/>
                <a:cs typeface="华文黑体" pitchFamily="2" charset="-122"/>
                <a:sym typeface="Bebas" pitchFamily="2" charset="0"/>
              </a:rPr>
              <a:t>t</a:t>
            </a:r>
            <a:endParaRPr lang="en-US" altLang="zh-CN" dirty="0" smtClean="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22" name="TextBox 47"/>
          <p:cNvSpPr txBox="1"/>
          <p:nvPr/>
        </p:nvSpPr>
        <p:spPr>
          <a:xfrm>
            <a:off x="7598107" y="2964818"/>
            <a:ext cx="2466252" cy="1025089"/>
          </a:xfrm>
          <a:prstGeom prst="rect">
            <a:avLst/>
          </a:prstGeom>
          <a:noFill/>
        </p:spPr>
        <p:txBody>
          <a:bodyPr wrap="square" rtlCol="0">
            <a:spAutoFit/>
          </a:bodyPr>
          <a:lstStyle/>
          <a:p>
            <a:pPr>
              <a:lnSpc>
                <a:spcPct val="130000"/>
              </a:lnSpc>
            </a:pPr>
            <a:r>
              <a:rPr lang="en-US" altLang="zh-CN" sz="1600" dirty="0"/>
              <a:t>problem solving, system design, and human behavior </a:t>
            </a:r>
            <a:r>
              <a:rPr lang="en-US" altLang="zh-CN" sz="1600" dirty="0" smtClean="0"/>
              <a:t>understanding</a:t>
            </a:r>
            <a:endParaRPr lang="zh-CN" altLang="en-US" sz="9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25" name="TextBox 48"/>
          <p:cNvSpPr txBox="1"/>
          <p:nvPr/>
        </p:nvSpPr>
        <p:spPr>
          <a:xfrm>
            <a:off x="7598107" y="2658171"/>
            <a:ext cx="723275" cy="784830"/>
          </a:xfrm>
          <a:prstGeom prst="rect">
            <a:avLst/>
          </a:prstGeom>
          <a:noFill/>
        </p:spPr>
        <p:txBody>
          <a:bodyPr wrap="none" tIns="0" bIns="0" rtlCol="0" anchor="t">
            <a:spAutoFit/>
          </a:bodyPr>
          <a:lstStyle/>
          <a:p>
            <a:pPr>
              <a:lnSpc>
                <a:spcPct val="150000"/>
              </a:lnSpc>
            </a:pPr>
            <a:r>
              <a:rPr lang="en-US" altLang="zh-CN" dirty="0" smtClean="0">
                <a:solidFill>
                  <a:srgbClr val="537285"/>
                </a:solidFill>
                <a:latin typeface="Bebas" pitchFamily="2" charset="0"/>
                <a:ea typeface="微软雅黑" panose="020B0503020204020204" charset="-122"/>
                <a:cs typeface="华文黑体" pitchFamily="2" charset="-122"/>
                <a:sym typeface="Bebas" pitchFamily="2" charset="0"/>
              </a:rPr>
              <a:t>Wing</a:t>
            </a:r>
            <a:endParaRPr lang="en-US" altLang="zh-CN" sz="1600" dirty="0" smtClean="0">
              <a:solidFill>
                <a:srgbClr val="537285"/>
              </a:solidFill>
              <a:latin typeface="Bebas" pitchFamily="2" charset="0"/>
              <a:ea typeface="微软雅黑" panose="020B0503020204020204" charset="-122"/>
              <a:cs typeface="华文黑体" pitchFamily="2" charset="-122"/>
              <a:sym typeface="Bebas" pitchFamily="2" charset="0"/>
            </a:endParaRPr>
          </a:p>
          <a:p>
            <a:pPr>
              <a:lnSpc>
                <a:spcPct val="150000"/>
              </a:lnSpc>
            </a:pPr>
            <a:endParaRPr lang="zh-CN" altLang="en-US" sz="1600" dirty="0">
              <a:solidFill>
                <a:srgbClr val="537285"/>
              </a:solidFill>
              <a:latin typeface="Bebas" pitchFamily="2" charset="0"/>
              <a:ea typeface="微软雅黑" panose="020B0503020204020204" charset="-122"/>
              <a:cs typeface="华文黑体" pitchFamily="2" charset="-122"/>
              <a:sym typeface="Bebas" pitchFamily="2" charset="0"/>
            </a:endParaRPr>
          </a:p>
        </p:txBody>
      </p:sp>
      <p:sp>
        <p:nvSpPr>
          <p:cNvPr id="26" name="TextBox 49"/>
          <p:cNvSpPr txBox="1"/>
          <p:nvPr/>
        </p:nvSpPr>
        <p:spPr>
          <a:xfrm>
            <a:off x="0" y="3852311"/>
            <a:ext cx="4231711" cy="2613023"/>
          </a:xfrm>
          <a:prstGeom prst="rect">
            <a:avLst/>
          </a:prstGeom>
          <a:noFill/>
        </p:spPr>
        <p:txBody>
          <a:bodyPr wrap="square" rtlCol="0">
            <a:spAutoFit/>
          </a:bodyPr>
          <a:lstStyle/>
          <a:p>
            <a:pPr algn="r">
              <a:lnSpc>
                <a:spcPct val="130000"/>
              </a:lnSpc>
            </a:pPr>
            <a:r>
              <a:rPr lang="en-US" altLang="zh-CN" dirty="0" smtClean="0"/>
              <a:t>problem-solving process</a:t>
            </a:r>
          </a:p>
          <a:p>
            <a:pPr algn="r">
              <a:lnSpc>
                <a:spcPct val="130000"/>
              </a:lnSpc>
            </a:pPr>
            <a:r>
              <a:rPr lang="en-US" altLang="zh-CN" dirty="0"/>
              <a:t>Formulating </a:t>
            </a:r>
            <a:r>
              <a:rPr lang="en-US" altLang="zh-CN" dirty="0" smtClean="0"/>
              <a:t>problems</a:t>
            </a:r>
          </a:p>
          <a:p>
            <a:pPr algn="r">
              <a:lnSpc>
                <a:spcPct val="130000"/>
              </a:lnSpc>
            </a:pPr>
            <a:r>
              <a:rPr lang="en-US" altLang="zh-CN" dirty="0"/>
              <a:t>organizing and analyzing </a:t>
            </a:r>
            <a:r>
              <a:rPr lang="en-US" altLang="zh-CN" dirty="0" smtClean="0"/>
              <a:t>data</a:t>
            </a:r>
          </a:p>
          <a:p>
            <a:pPr algn="r">
              <a:lnSpc>
                <a:spcPct val="130000"/>
              </a:lnSpc>
            </a:pPr>
            <a:r>
              <a:rPr lang="en-US" altLang="zh-CN" dirty="0"/>
              <a:t>r</a:t>
            </a:r>
            <a:r>
              <a:rPr lang="en-US" altLang="zh-CN" dirty="0" smtClean="0"/>
              <a:t>epresenting data through</a:t>
            </a:r>
            <a:r>
              <a:rPr lang="en-US" altLang="zh-CN" dirty="0"/>
              <a:t> </a:t>
            </a:r>
            <a:r>
              <a:rPr lang="en-US" altLang="zh-CN" dirty="0" smtClean="0"/>
              <a:t>abstraction</a:t>
            </a:r>
          </a:p>
          <a:p>
            <a:pPr algn="r">
              <a:lnSpc>
                <a:spcPct val="130000"/>
              </a:lnSpc>
            </a:pPr>
            <a:r>
              <a:rPr lang="en-US" altLang="zh-CN" dirty="0"/>
              <a:t>algorithmic </a:t>
            </a:r>
            <a:r>
              <a:rPr lang="en-US" altLang="zh-CN" dirty="0" smtClean="0"/>
              <a:t>thinking</a:t>
            </a:r>
          </a:p>
          <a:p>
            <a:pPr algn="r">
              <a:lnSpc>
                <a:spcPct val="130000"/>
              </a:lnSpc>
            </a:pPr>
            <a:r>
              <a:rPr lang="en-US" altLang="zh-CN" dirty="0"/>
              <a:t>the most efficient and </a:t>
            </a:r>
            <a:r>
              <a:rPr lang="en-US" altLang="zh-CN" dirty="0" smtClean="0"/>
              <a:t>effective</a:t>
            </a:r>
          </a:p>
          <a:p>
            <a:pPr algn="r">
              <a:lnSpc>
                <a:spcPct val="130000"/>
              </a:lnSpc>
            </a:pPr>
            <a:r>
              <a:rPr lang="en-US" altLang="zh-CN" dirty="0"/>
              <a:t>Generalizing and transferring</a:t>
            </a:r>
            <a:endParaRPr lang="en-US" altLang="zh-CN" dirty="0" smtClean="0"/>
          </a:p>
        </p:txBody>
      </p:sp>
      <p:sp>
        <p:nvSpPr>
          <p:cNvPr id="30" name="TextBox 50"/>
          <p:cNvSpPr txBox="1"/>
          <p:nvPr/>
        </p:nvSpPr>
        <p:spPr>
          <a:xfrm>
            <a:off x="2905708" y="3513663"/>
            <a:ext cx="1326004" cy="415498"/>
          </a:xfrm>
          <a:prstGeom prst="rect">
            <a:avLst/>
          </a:prstGeom>
          <a:noFill/>
        </p:spPr>
        <p:txBody>
          <a:bodyPr wrap="none" tIns="0" bIns="0" rtlCol="0" anchor="t">
            <a:spAutoFit/>
          </a:bodyPr>
          <a:lstStyle/>
          <a:p>
            <a:pPr algn="r">
              <a:lnSpc>
                <a:spcPct val="150000"/>
              </a:lnSpc>
            </a:pPr>
            <a:r>
              <a:rPr lang="en-US" altLang="zh-CN" dirty="0" smtClean="0">
                <a:solidFill>
                  <a:srgbClr val="124062"/>
                </a:solidFill>
                <a:latin typeface="Bebas" pitchFamily="2" charset="0"/>
                <a:ea typeface="微软雅黑" panose="020B0503020204020204" charset="-122"/>
                <a:cs typeface="华文黑体" pitchFamily="2" charset="-122"/>
                <a:sym typeface="Bebas" pitchFamily="2" charset="0"/>
              </a:rPr>
              <a:t>ISTE&amp;CSTA</a:t>
            </a:r>
            <a:endParaRPr lang="zh-CN" altLang="en-US" dirty="0">
              <a:solidFill>
                <a:srgbClr val="124062"/>
              </a:solidFill>
              <a:latin typeface="Bebas" pitchFamily="2" charset="0"/>
              <a:ea typeface="微软雅黑" panose="020B0503020204020204" charset="-122"/>
              <a:cs typeface="华文黑体" pitchFamily="2" charset="-122"/>
              <a:sym typeface="Bebas" pitchFamily="2" charset="0"/>
            </a:endParaRPr>
          </a:p>
        </p:txBody>
      </p:sp>
      <p:sp>
        <p:nvSpPr>
          <p:cNvPr id="31" name="TextBox 51"/>
          <p:cNvSpPr txBox="1"/>
          <p:nvPr/>
        </p:nvSpPr>
        <p:spPr>
          <a:xfrm>
            <a:off x="7472072" y="5176219"/>
            <a:ext cx="4198152" cy="421462"/>
          </a:xfrm>
          <a:prstGeom prst="rect">
            <a:avLst/>
          </a:prstGeom>
          <a:noFill/>
        </p:spPr>
        <p:txBody>
          <a:bodyPr wrap="square" rtlCol="0">
            <a:spAutoFit/>
          </a:bodyPr>
          <a:lstStyle/>
          <a:p>
            <a:pPr>
              <a:lnSpc>
                <a:spcPct val="130000"/>
              </a:lnSpc>
            </a:pPr>
            <a:r>
              <a:rPr lang="en-US" altLang="zh-CN" dirty="0"/>
              <a:t> abstraction, automation, and analysis </a:t>
            </a: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32" name="TextBox 52"/>
          <p:cNvSpPr txBox="1"/>
          <p:nvPr/>
        </p:nvSpPr>
        <p:spPr>
          <a:xfrm>
            <a:off x="7518566" y="4837569"/>
            <a:ext cx="720069" cy="415498"/>
          </a:xfrm>
          <a:prstGeom prst="rect">
            <a:avLst/>
          </a:prstGeom>
          <a:noFill/>
        </p:spPr>
        <p:txBody>
          <a:bodyPr wrap="none" tIns="0" bIns="0" rtlCol="0" anchor="t">
            <a:spAutoFit/>
          </a:bodyPr>
          <a:lstStyle/>
          <a:p>
            <a:pPr>
              <a:lnSpc>
                <a:spcPct val="150000"/>
              </a:lnSpc>
            </a:pPr>
            <a:r>
              <a:rPr lang="en-US" altLang="zh-CN" dirty="0" smtClean="0">
                <a:solidFill>
                  <a:srgbClr val="537285"/>
                </a:solidFill>
                <a:latin typeface="Bebas" pitchFamily="2" charset="0"/>
                <a:ea typeface="微软雅黑" panose="020B0503020204020204" charset="-122"/>
                <a:cs typeface="华文黑体" pitchFamily="2" charset="-122"/>
                <a:sym typeface="Bebas" pitchFamily="2" charset="0"/>
              </a:rPr>
              <a:t>CSTA</a:t>
            </a:r>
            <a:endParaRPr lang="zh-CN" altLang="en-US" dirty="0">
              <a:solidFill>
                <a:srgbClr val="537285"/>
              </a:solidFill>
              <a:latin typeface="Bebas" pitchFamily="2" charset="0"/>
              <a:ea typeface="微软雅黑" panose="020B0503020204020204" charset="-122"/>
              <a:cs typeface="华文黑体" pitchFamily="2" charset="-122"/>
              <a:sym typeface="Bebas" pitchFamily="2" charset="0"/>
            </a:endParaRPr>
          </a:p>
        </p:txBody>
      </p:sp>
      <p:sp>
        <p:nvSpPr>
          <p:cNvPr id="33" name="椭圆 32"/>
          <p:cNvSpPr/>
          <p:nvPr/>
        </p:nvSpPr>
        <p:spPr>
          <a:xfrm>
            <a:off x="6095314" y="1513180"/>
            <a:ext cx="1186434"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1980</a:t>
            </a:r>
            <a:endParaRPr lang="en-US" altLang="zh-CN" sz="1600" dirty="0">
              <a:solidFill>
                <a:srgbClr val="FEFABC"/>
              </a:solidFill>
              <a:latin typeface="Bebas" pitchFamily="2" charset="0"/>
              <a:ea typeface="微软雅黑" panose="020B0503020204020204" charset="-122"/>
              <a:sym typeface="Bebas" pitchFamily="2" charset="0"/>
            </a:endParaRPr>
          </a:p>
        </p:txBody>
      </p:sp>
      <p:sp>
        <p:nvSpPr>
          <p:cNvPr id="34" name="椭圆 33"/>
          <p:cNvSpPr/>
          <p:nvPr/>
        </p:nvSpPr>
        <p:spPr>
          <a:xfrm>
            <a:off x="4917964" y="2506393"/>
            <a:ext cx="1186434" cy="118686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2006</a:t>
            </a:r>
            <a:endParaRPr lang="en-US" altLang="zh-CN" sz="1600" dirty="0">
              <a:solidFill>
                <a:srgbClr val="FEFABC"/>
              </a:solidFill>
              <a:latin typeface="Bebas" pitchFamily="2" charset="0"/>
              <a:ea typeface="微软雅黑" panose="020B0503020204020204" charset="-122"/>
              <a:sym typeface="Bebas" pitchFamily="2" charset="0"/>
            </a:endParaRPr>
          </a:p>
        </p:txBody>
      </p:sp>
      <p:sp>
        <p:nvSpPr>
          <p:cNvPr id="35" name="椭圆 34"/>
          <p:cNvSpPr/>
          <p:nvPr/>
        </p:nvSpPr>
        <p:spPr>
          <a:xfrm>
            <a:off x="6094596" y="3442213"/>
            <a:ext cx="1186434"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2009</a:t>
            </a:r>
            <a:endParaRPr lang="en-US" altLang="zh-CN" sz="1600" dirty="0">
              <a:solidFill>
                <a:srgbClr val="FEFABC"/>
              </a:solidFill>
              <a:latin typeface="Bebas" pitchFamily="2" charset="0"/>
              <a:ea typeface="微软雅黑" panose="020B0503020204020204" charset="-122"/>
              <a:sym typeface="Bebas" pitchFamily="2" charset="0"/>
            </a:endParaRPr>
          </a:p>
        </p:txBody>
      </p:sp>
      <p:sp>
        <p:nvSpPr>
          <p:cNvPr id="36" name="椭圆 35"/>
          <p:cNvSpPr/>
          <p:nvPr/>
        </p:nvSpPr>
        <p:spPr>
          <a:xfrm>
            <a:off x="4915775" y="4460295"/>
            <a:ext cx="1186434" cy="118686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2016</a:t>
            </a:r>
            <a:endParaRPr lang="en-US" altLang="zh-CN" sz="1600" dirty="0">
              <a:solidFill>
                <a:srgbClr val="FEFABC"/>
              </a:solidFill>
              <a:latin typeface="Bebas" pitchFamily="2" charset="0"/>
              <a:ea typeface="微软雅黑" panose="020B0503020204020204" charset="-122"/>
              <a:sym typeface="Bebas"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737702"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 02</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393790" y="478445"/>
            <a:ext cx="9198416" cy="1384995"/>
          </a:xfrm>
          <a:prstGeom prst="rect">
            <a:avLst/>
          </a:prstGeom>
          <a:noFill/>
        </p:spPr>
        <p:txBody>
          <a:bodyPr wrap="none" rtlCol="0">
            <a:spAutoFit/>
          </a:bodyPr>
          <a:lstStyle>
            <a:defPPr>
              <a:defRPr lang="zh-CN"/>
            </a:defPPr>
            <a:lvl1pPr>
              <a:defRPr sz="4800" b="1">
                <a:solidFill>
                  <a:srgbClr val="124062"/>
                </a:solidFill>
                <a:latin typeface="Arial Black" panose="020B0A04020102020204" pitchFamily="34" charset="0"/>
                <a:ea typeface="创艺简细圆" pitchFamily="2" charset="-122"/>
                <a:cs typeface="Kartika" panose="02020503030404060203" pitchFamily="18" charset="0"/>
              </a:defRPr>
            </a:lvl1pPr>
            <a:lvl2pPr marL="0" lvl="1">
              <a:defRPr sz="4800" b="1">
                <a:solidFill>
                  <a:srgbClr val="124062"/>
                </a:solidFill>
                <a:latin typeface="Arial Black" panose="020B0A04020102020204" pitchFamily="34" charset="0"/>
                <a:ea typeface="创艺简细圆" pitchFamily="2" charset="-122"/>
                <a:cs typeface="Kartika" panose="02020503030404060203" pitchFamily="18" charset="0"/>
              </a:defRPr>
            </a:lvl2pPr>
          </a:lstStyle>
          <a:p>
            <a:pPr lvl="1"/>
            <a:r>
              <a:rPr lang="en-US" altLang="zh-CN" sz="3600" dirty="0" smtClean="0"/>
              <a:t>CT’s </a:t>
            </a:r>
            <a:r>
              <a:rPr lang="en-US" altLang="zh-CN" sz="3600" dirty="0"/>
              <a:t>relationship with programming</a:t>
            </a:r>
            <a:endParaRPr lang="zh-CN" altLang="zh-CN" sz="3600" dirty="0"/>
          </a:p>
          <a:p>
            <a:endParaRPr lang="zh-CN" altLang="en-US" dirty="0"/>
          </a:p>
        </p:txBody>
      </p:sp>
      <p:sp>
        <p:nvSpPr>
          <p:cNvPr id="11" name="Freeform 46"/>
          <p:cNvSpPr/>
          <p:nvPr/>
        </p:nvSpPr>
        <p:spPr bwMode="auto">
          <a:xfrm>
            <a:off x="2631450"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12" name="Freeform 46"/>
          <p:cNvSpPr/>
          <p:nvPr/>
        </p:nvSpPr>
        <p:spPr bwMode="auto">
          <a:xfrm>
            <a:off x="6292973" y="247261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13" name="Freeform 5"/>
          <p:cNvSpPr/>
          <p:nvPr/>
        </p:nvSpPr>
        <p:spPr bwMode="auto">
          <a:xfrm>
            <a:off x="1084532"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programming</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14" name="Freeform 5"/>
          <p:cNvSpPr/>
          <p:nvPr/>
        </p:nvSpPr>
        <p:spPr bwMode="auto">
          <a:xfrm>
            <a:off x="4886871" y="311751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4"/>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charset="-122"/>
              <a:sym typeface="Bebas" pitchFamily="2" charset="0"/>
            </a:endParaRPr>
          </a:p>
        </p:txBody>
      </p:sp>
      <p:sp>
        <p:nvSpPr>
          <p:cNvPr id="15" name="Freeform 5"/>
          <p:cNvSpPr/>
          <p:nvPr/>
        </p:nvSpPr>
        <p:spPr bwMode="auto">
          <a:xfrm>
            <a:off x="9129290"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dirty="0" smtClean="0">
                <a:solidFill>
                  <a:srgbClr val="FEFABC"/>
                </a:solidFill>
                <a:latin typeface="Bebas" pitchFamily="2" charset="0"/>
                <a:ea typeface="微软雅黑" panose="020B0503020204020204" charset="-122"/>
                <a:sym typeface="Bebas" pitchFamily="2" charset="0"/>
              </a:rPr>
              <a:t>CT</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16" name="Line 5"/>
          <p:cNvSpPr>
            <a:spLocks noChangeShapeType="1"/>
          </p:cNvSpPr>
          <p:nvPr/>
        </p:nvSpPr>
        <p:spPr bwMode="auto">
          <a:xfrm flipH="1">
            <a:off x="3181350" y="4301414"/>
            <a:ext cx="1643063"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charset="-122"/>
              <a:sym typeface="Bebas" pitchFamily="2" charset="0"/>
            </a:endParaRPr>
          </a:p>
        </p:txBody>
      </p:sp>
      <p:sp>
        <p:nvSpPr>
          <p:cNvPr id="17" name="Line 6"/>
          <p:cNvSpPr>
            <a:spLocks noChangeShapeType="1"/>
          </p:cNvSpPr>
          <p:nvPr/>
        </p:nvSpPr>
        <p:spPr bwMode="auto">
          <a:xfrm>
            <a:off x="7396166" y="4185301"/>
            <a:ext cx="1643064"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charset="-122"/>
              <a:sym typeface="Bebas" pitchFamily="2" charset="0"/>
            </a:endParaRPr>
          </a:p>
        </p:txBody>
      </p:sp>
      <p:sp>
        <p:nvSpPr>
          <p:cNvPr id="18" name="Rectangle 7"/>
          <p:cNvSpPr>
            <a:spLocks noChangeArrowheads="1"/>
          </p:cNvSpPr>
          <p:nvPr/>
        </p:nvSpPr>
        <p:spPr bwMode="auto">
          <a:xfrm>
            <a:off x="3112830" y="3102107"/>
            <a:ext cx="2010713" cy="89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nSpc>
                <a:spcPct val="150000"/>
              </a:lnSpc>
              <a:defRPr/>
            </a:pPr>
            <a:r>
              <a:rPr lang="en-US" altLang="zh-CN" sz="1200" dirty="0" smtClean="0"/>
              <a:t>programming </a:t>
            </a:r>
            <a:r>
              <a:rPr lang="en-US" altLang="zh-CN" sz="1200" dirty="0"/>
              <a:t>or CS has been or will </a:t>
            </a:r>
            <a:r>
              <a:rPr lang="en-US" altLang="zh-CN" sz="1200" dirty="0" smtClean="0"/>
              <a:t>be </a:t>
            </a:r>
            <a:r>
              <a:rPr lang="en-US" altLang="zh-CN" sz="1200" dirty="0" smtClean="0"/>
              <a:t>introduced into early </a:t>
            </a:r>
            <a:r>
              <a:rPr lang="en-US" altLang="zh-CN" sz="1200" dirty="0"/>
              <a:t>childhood </a:t>
            </a:r>
            <a:r>
              <a:rPr lang="en-US" altLang="zh-CN" sz="1200" dirty="0" smtClean="0"/>
              <a:t>education</a:t>
            </a:r>
            <a:endParaRPr kumimoji="0" lang="zh-CN" altLang="en-US" sz="8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charset="-122"/>
              <a:sym typeface="Bebas" pitchFamily="2" charset="0"/>
            </a:endParaRPr>
          </a:p>
        </p:txBody>
      </p:sp>
      <p:sp>
        <p:nvSpPr>
          <p:cNvPr id="19" name="Rectangle 8"/>
          <p:cNvSpPr>
            <a:spLocks noChangeArrowheads="1"/>
          </p:cNvSpPr>
          <p:nvPr/>
        </p:nvSpPr>
        <p:spPr bwMode="auto">
          <a:xfrm>
            <a:off x="3010908" y="4371530"/>
            <a:ext cx="19585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t>the method to achieve the control of the </a:t>
            </a:r>
            <a:r>
              <a:rPr lang="en-US" altLang="zh-CN" sz="1200" dirty="0" smtClean="0"/>
              <a:t>computer</a:t>
            </a:r>
          </a:p>
          <a:p>
            <a:pPr lvl="0" algn="ctr">
              <a:lnSpc>
                <a:spcPct val="150000"/>
              </a:lnSpc>
              <a:defRPr/>
            </a:pPr>
            <a:r>
              <a:rPr lang="en-US" altLang="zh-CN" sz="1200" dirty="0"/>
              <a:t>tool level</a:t>
            </a:r>
            <a:endParaRPr lang="zh-CN" altLang="en-US" sz="1200" dirty="0">
              <a:sym typeface="Bebas" pitchFamily="2" charset="0"/>
            </a:endParaRPr>
          </a:p>
        </p:txBody>
      </p:sp>
      <p:sp>
        <p:nvSpPr>
          <p:cNvPr id="21" name="Rectangle 10"/>
          <p:cNvSpPr>
            <a:spLocks noChangeArrowheads="1"/>
          </p:cNvSpPr>
          <p:nvPr/>
        </p:nvSpPr>
        <p:spPr bwMode="auto">
          <a:xfrm>
            <a:off x="7086607" y="4213208"/>
            <a:ext cx="195858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t>programming</a:t>
            </a:r>
            <a:r>
              <a:rPr lang="en-US" altLang="zh-CN" dirty="0"/>
              <a:t> </a:t>
            </a:r>
            <a:r>
              <a:rPr lang="en-US" altLang="zh-CN" sz="1200" dirty="0"/>
              <a:t>plays an important role in the development of CT, it’s only part of it</a:t>
            </a:r>
            <a:endParaRPr lang="zh-CN" altLang="en-US" sz="1200" dirty="0">
              <a:sym typeface="Bebas" pitchFamily="2" charset="0"/>
            </a:endParaRPr>
          </a:p>
        </p:txBody>
      </p:sp>
      <p:sp>
        <p:nvSpPr>
          <p:cNvPr id="2" name="文本框 1"/>
          <p:cNvSpPr txBox="1"/>
          <p:nvPr/>
        </p:nvSpPr>
        <p:spPr>
          <a:xfrm>
            <a:off x="2769343" y="1573549"/>
            <a:ext cx="7595011" cy="923330"/>
          </a:xfrm>
          <a:prstGeom prst="rect">
            <a:avLst/>
          </a:prstGeom>
          <a:noFill/>
        </p:spPr>
        <p:txBody>
          <a:bodyPr wrap="square" rtlCol="0">
            <a:spAutoFit/>
          </a:bodyPr>
          <a:lstStyle/>
          <a:p>
            <a:pPr algn="ctr"/>
            <a:r>
              <a:rPr lang="en-US" altLang="zh-CN" dirty="0"/>
              <a:t> </a:t>
            </a:r>
            <a:r>
              <a:rPr lang="en-US" altLang="zh-CN" dirty="0" smtClean="0"/>
              <a:t>Does </a:t>
            </a:r>
            <a:r>
              <a:rPr lang="en-US" altLang="zh-CN" dirty="0"/>
              <a:t>programming education equal to CT education</a:t>
            </a:r>
            <a:r>
              <a:rPr lang="en-US" altLang="zh-CN" dirty="0" smtClean="0"/>
              <a:t>?</a:t>
            </a:r>
          </a:p>
          <a:p>
            <a:pPr algn="ctr"/>
            <a:r>
              <a:rPr lang="en-US" altLang="zh-CN" dirty="0" smtClean="0"/>
              <a:t> </a:t>
            </a:r>
            <a:r>
              <a:rPr lang="en-US" altLang="zh-CN" dirty="0"/>
              <a:t>What’s the deep relationship between programming and CT? </a:t>
            </a:r>
            <a:endParaRPr lang="zh-CN" altLang="zh-CN" dirty="0"/>
          </a:p>
          <a:p>
            <a:endParaRPr lang="zh-CN" altLang="en-US" dirty="0"/>
          </a:p>
        </p:txBody>
      </p:sp>
      <p:sp>
        <p:nvSpPr>
          <p:cNvPr id="25" name="Rectangle 10"/>
          <p:cNvSpPr>
            <a:spLocks noChangeArrowheads="1"/>
          </p:cNvSpPr>
          <p:nvPr/>
        </p:nvSpPr>
        <p:spPr bwMode="auto">
          <a:xfrm>
            <a:off x="6970497" y="2884308"/>
            <a:ext cx="19585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t> solve real </a:t>
            </a:r>
            <a:r>
              <a:rPr lang="en-US" altLang="zh-CN" sz="1200" dirty="0" smtClean="0"/>
              <a:t>problems</a:t>
            </a:r>
          </a:p>
          <a:p>
            <a:pPr lvl="0" algn="ctr">
              <a:lnSpc>
                <a:spcPct val="150000"/>
              </a:lnSpc>
              <a:defRPr/>
            </a:pPr>
            <a:r>
              <a:rPr lang="en-US" altLang="zh-CN" sz="1200" dirty="0"/>
              <a:t>It is difficult to achieve this high requirement only through programming </a:t>
            </a:r>
            <a:endParaRPr lang="zh-CN" altLang="en-US" sz="1200" dirty="0">
              <a:sym typeface="Bebas" pitchFamily="2"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319686"/>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162000" y="216166"/>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635353" y="216167"/>
            <a:ext cx="898359" cy="898359"/>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898677" y="216166"/>
            <a:ext cx="898359" cy="898359"/>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61062" y="372957"/>
            <a:ext cx="737702" cy="584775"/>
          </a:xfrm>
          <a:prstGeom prst="rect">
            <a:avLst/>
          </a:prstGeom>
          <a:noFill/>
        </p:spPr>
        <p:txBody>
          <a:bodyPr wrap="none" rtlCol="0">
            <a:spAutoFit/>
          </a:bodyPr>
          <a:lstStyle/>
          <a:p>
            <a:r>
              <a:rPr lang="en-US" altLang="zh-CN" sz="3200" dirty="0" smtClean="0">
                <a:solidFill>
                  <a:srgbClr val="FFFFFF"/>
                </a:solidFill>
                <a:latin typeface="Agency FB" panose="020B0503020202020204" pitchFamily="34" charset="0"/>
                <a:ea typeface="华文宋体" panose="02010600040101010101" pitchFamily="2" charset="-122"/>
              </a:rPr>
              <a:t> 02</a:t>
            </a:r>
            <a:endParaRPr lang="zh-CN" altLang="en-US" sz="3200" dirty="0">
              <a:solidFill>
                <a:srgbClr val="FFFFFF"/>
              </a:solidFill>
              <a:latin typeface="Agency FB" panose="020B0503020202020204" pitchFamily="34" charset="0"/>
              <a:ea typeface="华文宋体" panose="02010600040101010101" pitchFamily="2" charset="-122"/>
            </a:endParaRP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400648"/>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402245"/>
            <a:ext cx="8322215" cy="646331"/>
          </a:xfrm>
          <a:prstGeom prst="rect">
            <a:avLst/>
          </a:prstGeom>
          <a:noFill/>
        </p:spPr>
        <p:txBody>
          <a:bodyPr wrap="none" rtlCol="0">
            <a:spAutoFit/>
          </a:bodyPr>
          <a:lstStyle/>
          <a:p>
            <a:pPr marL="0" lvl="1"/>
            <a:r>
              <a:rPr lang="en-US" altLang="zh-CN" sz="3600" b="1" dirty="0">
                <a:solidFill>
                  <a:srgbClr val="124062"/>
                </a:solidFill>
                <a:latin typeface="Arial Black" panose="020B0A04020102020204" pitchFamily="34" charset="0"/>
                <a:ea typeface="创艺简细圆" pitchFamily="2" charset="-122"/>
                <a:cs typeface="Kartika" panose="02020503030404060203" pitchFamily="18" charset="0"/>
              </a:rPr>
              <a:t>CT’s</a:t>
            </a:r>
            <a:r>
              <a:rPr lang="en-US" altLang="zh-CN" sz="3200" b="1" dirty="0">
                <a:solidFill>
                  <a:srgbClr val="124062"/>
                </a:solidFill>
                <a:latin typeface="Arial Black" panose="020B0A04020102020204" pitchFamily="34" charset="0"/>
                <a:ea typeface="创艺简细圆" pitchFamily="2" charset="-122"/>
                <a:cs typeface="Kartika" panose="02020503030404060203" pitchFamily="18" charset="0"/>
              </a:rPr>
              <a:t> relationship with programming</a:t>
            </a:r>
            <a:endParaRPr lang="zh-CN" altLang="zh-CN" sz="3200" b="1" dirty="0">
              <a:solidFill>
                <a:srgbClr val="124062"/>
              </a:solidFill>
              <a:latin typeface="Arial Black" panose="020B0A04020102020204" pitchFamily="34" charset="0"/>
              <a:ea typeface="创艺简细圆" pitchFamily="2" charset="-122"/>
              <a:cs typeface="Kartika" panose="02020503030404060203" pitchFamily="18" charset="0"/>
            </a:endParaRPr>
          </a:p>
        </p:txBody>
      </p:sp>
      <p:sp>
        <p:nvSpPr>
          <p:cNvPr id="12" name="Oval 25"/>
          <p:cNvSpPr/>
          <p:nvPr/>
        </p:nvSpPr>
        <p:spPr>
          <a:xfrm>
            <a:off x="3036231" y="4285872"/>
            <a:ext cx="718780" cy="719061"/>
          </a:xfrm>
          <a:prstGeom prst="ellipse">
            <a:avLst/>
          </a:prstGeom>
          <a:solidFill>
            <a:srgbClr val="537285"/>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3" name="Freeform 131"/>
          <p:cNvSpPr>
            <a:spLocks noChangeAspect="1" noEditPoints="1"/>
          </p:cNvSpPr>
          <p:nvPr/>
        </p:nvSpPr>
        <p:spPr bwMode="auto">
          <a:xfrm>
            <a:off x="3229284" y="4461487"/>
            <a:ext cx="348324" cy="34846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ln>
        </p:spPr>
        <p:txBody>
          <a:bodyPr vert="horz" wrap="square" lIns="45720" tIns="22860" rIns="45720" bIns="22860" numCol="1" anchor="t" anchorCtr="0" compatLnSpc="1"/>
          <a:lstStyle/>
          <a:p>
            <a:endParaRPr lang="en-US" sz="900">
              <a:solidFill>
                <a:srgbClr val="FFFFFF"/>
              </a:solidFill>
              <a:latin typeface="Bebas" pitchFamily="2" charset="0"/>
              <a:ea typeface="微软雅黑" panose="020B0503020204020204" charset="-122"/>
              <a:cs typeface="Lato Light"/>
              <a:sym typeface="Bebas" pitchFamily="2" charset="0"/>
            </a:endParaRPr>
          </a:p>
        </p:txBody>
      </p:sp>
      <p:sp>
        <p:nvSpPr>
          <p:cNvPr id="14" name="Oval 37"/>
          <p:cNvSpPr/>
          <p:nvPr/>
        </p:nvSpPr>
        <p:spPr>
          <a:xfrm>
            <a:off x="3061631" y="5564836"/>
            <a:ext cx="718780" cy="719061"/>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5" name="Freeform 231"/>
          <p:cNvSpPr>
            <a:spLocks noChangeAspect="1" noEditPoints="1"/>
          </p:cNvSpPr>
          <p:nvPr/>
        </p:nvSpPr>
        <p:spPr bwMode="auto">
          <a:xfrm>
            <a:off x="3254684" y="5760380"/>
            <a:ext cx="354839" cy="352044"/>
          </a:xfrm>
          <a:custGeom>
            <a:avLst/>
            <a:gdLst>
              <a:gd name="T0" fmla="*/ 59 w 59"/>
              <a:gd name="T1" fmla="*/ 47 h 58"/>
              <a:gd name="T2" fmla="*/ 48 w 59"/>
              <a:gd name="T3" fmla="*/ 58 h 58"/>
              <a:gd name="T4" fmla="*/ 11 w 59"/>
              <a:gd name="T5" fmla="*/ 58 h 58"/>
              <a:gd name="T6" fmla="*/ 0 w 59"/>
              <a:gd name="T7" fmla="*/ 47 h 58"/>
              <a:gd name="T8" fmla="*/ 0 w 59"/>
              <a:gd name="T9" fmla="*/ 10 h 58"/>
              <a:gd name="T10" fmla="*/ 11 w 59"/>
              <a:gd name="T11" fmla="*/ 0 h 58"/>
              <a:gd name="T12" fmla="*/ 48 w 59"/>
              <a:gd name="T13" fmla="*/ 0 h 58"/>
              <a:gd name="T14" fmla="*/ 59 w 59"/>
              <a:gd name="T15" fmla="*/ 10 h 58"/>
              <a:gd name="T16" fmla="*/ 59 w 59"/>
              <a:gd name="T17" fmla="*/ 47 h 58"/>
              <a:gd name="T18" fmla="*/ 49 w 59"/>
              <a:gd name="T19" fmla="*/ 39 h 58"/>
              <a:gd name="T20" fmla="*/ 42 w 59"/>
              <a:gd name="T21" fmla="*/ 35 h 58"/>
              <a:gd name="T22" fmla="*/ 40 w 59"/>
              <a:gd name="T23" fmla="*/ 34 h 58"/>
              <a:gd name="T24" fmla="*/ 34 w 59"/>
              <a:gd name="T25" fmla="*/ 39 h 58"/>
              <a:gd name="T26" fmla="*/ 32 w 59"/>
              <a:gd name="T27" fmla="*/ 38 h 58"/>
              <a:gd name="T28" fmla="*/ 20 w 59"/>
              <a:gd name="T29" fmla="*/ 27 h 58"/>
              <a:gd name="T30" fmla="*/ 19 w 59"/>
              <a:gd name="T31" fmla="*/ 24 h 58"/>
              <a:gd name="T32" fmla="*/ 24 w 59"/>
              <a:gd name="T33" fmla="*/ 19 h 58"/>
              <a:gd name="T34" fmla="*/ 23 w 59"/>
              <a:gd name="T35" fmla="*/ 16 h 58"/>
              <a:gd name="T36" fmla="*/ 19 w 59"/>
              <a:gd name="T37" fmla="*/ 9 h 58"/>
              <a:gd name="T38" fmla="*/ 18 w 59"/>
              <a:gd name="T39" fmla="*/ 9 h 58"/>
              <a:gd name="T40" fmla="*/ 14 w 59"/>
              <a:gd name="T41" fmla="*/ 10 h 58"/>
              <a:gd name="T42" fmla="*/ 10 w 59"/>
              <a:gd name="T43" fmla="*/ 19 h 58"/>
              <a:gd name="T44" fmla="*/ 12 w 59"/>
              <a:gd name="T45" fmla="*/ 26 h 58"/>
              <a:gd name="T46" fmla="*/ 32 w 59"/>
              <a:gd name="T47" fmla="*/ 46 h 58"/>
              <a:gd name="T48" fmla="*/ 40 w 59"/>
              <a:gd name="T49" fmla="*/ 48 h 58"/>
              <a:gd name="T50" fmla="*/ 48 w 59"/>
              <a:gd name="T51" fmla="*/ 44 h 58"/>
              <a:gd name="T52" fmla="*/ 49 w 59"/>
              <a:gd name="T53" fmla="*/ 40 h 58"/>
              <a:gd name="T54" fmla="*/ 49 w 59"/>
              <a:gd name="T55" fmla="*/ 39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16" name="Oval 48"/>
          <p:cNvSpPr/>
          <p:nvPr/>
        </p:nvSpPr>
        <p:spPr>
          <a:xfrm>
            <a:off x="2979659" y="1720472"/>
            <a:ext cx="718780" cy="719061"/>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7" name="Oval 51"/>
          <p:cNvSpPr/>
          <p:nvPr/>
        </p:nvSpPr>
        <p:spPr>
          <a:xfrm>
            <a:off x="2979659" y="2974036"/>
            <a:ext cx="718780" cy="719061"/>
          </a:xfrm>
          <a:prstGeom prst="ellipse">
            <a:avLst/>
          </a:prstGeom>
          <a:solidFill>
            <a:srgbClr val="537285"/>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8" name="Freeform 37"/>
          <p:cNvSpPr>
            <a:spLocks noChangeAspect="1"/>
          </p:cNvSpPr>
          <p:nvPr/>
        </p:nvSpPr>
        <p:spPr bwMode="auto">
          <a:xfrm>
            <a:off x="3177720" y="1923053"/>
            <a:ext cx="334134" cy="290946"/>
          </a:xfrm>
          <a:custGeom>
            <a:avLst/>
            <a:gdLst>
              <a:gd name="T0" fmla="*/ 34 w 68"/>
              <a:gd name="T1" fmla="*/ 49 h 59"/>
              <a:gd name="T2" fmla="*/ 29 w 68"/>
              <a:gd name="T3" fmla="*/ 49 h 59"/>
              <a:gd name="T4" fmla="*/ 11 w 68"/>
              <a:gd name="T5" fmla="*/ 58 h 59"/>
              <a:gd name="T6" fmla="*/ 7 w 68"/>
              <a:gd name="T7" fmla="*/ 59 h 59"/>
              <a:gd name="T8" fmla="*/ 5 w 68"/>
              <a:gd name="T9" fmla="*/ 57 h 59"/>
              <a:gd name="T10" fmla="*/ 5 w 68"/>
              <a:gd name="T11" fmla="*/ 57 h 59"/>
              <a:gd name="T12" fmla="*/ 6 w 68"/>
              <a:gd name="T13" fmla="*/ 55 h 59"/>
              <a:gd name="T14" fmla="*/ 13 w 68"/>
              <a:gd name="T15" fmla="*/ 44 h 59"/>
              <a:gd name="T16" fmla="*/ 0 w 68"/>
              <a:gd name="T17" fmla="*/ 25 h 59"/>
              <a:gd name="T18" fmla="*/ 34 w 68"/>
              <a:gd name="T19" fmla="*/ 0 h 59"/>
              <a:gd name="T20" fmla="*/ 68 w 68"/>
              <a:gd name="T21" fmla="*/ 25 h 59"/>
              <a:gd name="T22" fmla="*/ 34 w 68"/>
              <a:gd name="T23" fmla="*/ 4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19" name="Freeform 116"/>
          <p:cNvSpPr>
            <a:spLocks noChangeAspect="1"/>
          </p:cNvSpPr>
          <p:nvPr/>
        </p:nvSpPr>
        <p:spPr bwMode="auto">
          <a:xfrm>
            <a:off x="3155307" y="3146171"/>
            <a:ext cx="373709" cy="352044"/>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2" name="文本框 1"/>
          <p:cNvSpPr txBox="1"/>
          <p:nvPr/>
        </p:nvSpPr>
        <p:spPr>
          <a:xfrm>
            <a:off x="3780411" y="3213209"/>
            <a:ext cx="5067300" cy="369332"/>
          </a:xfrm>
          <a:prstGeom prst="rect">
            <a:avLst/>
          </a:prstGeom>
          <a:noFill/>
        </p:spPr>
        <p:txBody>
          <a:bodyPr wrap="square" rtlCol="0">
            <a:spAutoFit/>
          </a:bodyPr>
          <a:lstStyle/>
          <a:p>
            <a:r>
              <a:rPr lang="en-US" altLang="zh-CN" dirty="0"/>
              <a:t>programming can make CT concepts more concrete</a:t>
            </a:r>
            <a:endParaRPr lang="zh-CN" altLang="en-US" dirty="0"/>
          </a:p>
        </p:txBody>
      </p:sp>
      <p:sp>
        <p:nvSpPr>
          <p:cNvPr id="35" name="文本框 34"/>
          <p:cNvSpPr txBox="1"/>
          <p:nvPr/>
        </p:nvSpPr>
        <p:spPr>
          <a:xfrm>
            <a:off x="3755011" y="1946226"/>
            <a:ext cx="5067300" cy="369332"/>
          </a:xfrm>
          <a:prstGeom prst="rect">
            <a:avLst/>
          </a:prstGeom>
          <a:noFill/>
        </p:spPr>
        <p:txBody>
          <a:bodyPr wrap="square" rtlCol="0">
            <a:spAutoFit/>
          </a:bodyPr>
          <a:lstStyle/>
          <a:p>
            <a:r>
              <a:rPr lang="en-US" altLang="zh-CN" smtClean="0"/>
              <a:t>programming become a tool for learning</a:t>
            </a:r>
            <a:endParaRPr lang="zh-CN" altLang="en-US" dirty="0"/>
          </a:p>
        </p:txBody>
      </p:sp>
      <p:sp>
        <p:nvSpPr>
          <p:cNvPr id="36" name="文本框 35"/>
          <p:cNvSpPr txBox="1"/>
          <p:nvPr/>
        </p:nvSpPr>
        <p:spPr>
          <a:xfrm>
            <a:off x="3886199" y="4350508"/>
            <a:ext cx="6720355" cy="646331"/>
          </a:xfrm>
          <a:prstGeom prst="rect">
            <a:avLst/>
          </a:prstGeom>
          <a:noFill/>
        </p:spPr>
        <p:txBody>
          <a:bodyPr wrap="square" rtlCol="0">
            <a:spAutoFit/>
          </a:bodyPr>
          <a:lstStyle/>
          <a:p>
            <a:r>
              <a:rPr lang="en-US" altLang="zh-CN" dirty="0"/>
              <a:t>the process </a:t>
            </a:r>
            <a:r>
              <a:rPr lang="en-US" altLang="zh-CN" dirty="0" smtClean="0"/>
              <a:t>of </a:t>
            </a:r>
            <a:r>
              <a:rPr lang="en-US" altLang="zh-CN" dirty="0"/>
              <a:t>programming changes the children perspectives from </a:t>
            </a:r>
            <a:r>
              <a:rPr lang="en-US" altLang="zh-CN" dirty="0" smtClean="0"/>
              <a:t> </a:t>
            </a:r>
            <a:r>
              <a:rPr lang="en-US" altLang="zh-CN" dirty="0"/>
              <a:t>users to </a:t>
            </a:r>
            <a:r>
              <a:rPr lang="en-US" altLang="zh-CN" dirty="0" smtClean="0"/>
              <a:t>creators</a:t>
            </a:r>
            <a:endParaRPr lang="zh-CN" altLang="en-US" dirty="0"/>
          </a:p>
        </p:txBody>
      </p:sp>
      <p:sp>
        <p:nvSpPr>
          <p:cNvPr id="3" name="文本框 2"/>
          <p:cNvSpPr txBox="1"/>
          <p:nvPr/>
        </p:nvSpPr>
        <p:spPr>
          <a:xfrm>
            <a:off x="3949700" y="5760380"/>
            <a:ext cx="2832100" cy="369332"/>
          </a:xfrm>
          <a:prstGeom prst="rect">
            <a:avLst/>
          </a:prstGeom>
          <a:noFill/>
        </p:spPr>
        <p:txBody>
          <a:bodyPr wrap="square" rtlCol="0">
            <a:spAutoFit/>
          </a:bodyPr>
          <a:lstStyle/>
          <a:p>
            <a:r>
              <a:rPr lang="en-US" altLang="zh-CN" dirty="0"/>
              <a:t>express themselves freely</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1086</TotalTime>
  <Words>2177</Words>
  <Application>Microsoft Office PowerPoint</Application>
  <PresentationFormat>宽屏</PresentationFormat>
  <Paragraphs>343</Paragraphs>
  <Slides>30</Slides>
  <Notes>30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Agency FB</vt:lpstr>
      <vt:lpstr>Bebas</vt:lpstr>
      <vt:lpstr>Kartika</vt:lpstr>
      <vt:lpstr>Lato Light</vt:lpstr>
      <vt:lpstr>Lato Regular</vt:lpstr>
      <vt:lpstr>创艺简细圆</vt:lpstr>
      <vt:lpstr>华文黑体</vt:lpstr>
      <vt:lpstr>华文宋体</vt:lpstr>
      <vt:lpstr>宋体</vt:lpstr>
      <vt:lpstr>微软雅黑</vt:lpstr>
      <vt:lpstr>微软雅黑 Light</vt:lpstr>
      <vt:lpstr>Arial</vt:lpstr>
      <vt:lpstr>Arial Black</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邢 洋</cp:lastModifiedBy>
  <cp:revision>303</cp:revision>
  <dcterms:created xsi:type="dcterms:W3CDTF">2017-02-19T15:11:00Z</dcterms:created>
  <dcterms:modified xsi:type="dcterms:W3CDTF">2019-11-19T09:59:39Z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