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  <p:sldMasterId id="2147483669" r:id="rId6"/>
    <p:sldMasterId id="2147483675" r:id="rId7"/>
    <p:sldMasterId id="2147483677" r:id="rId8"/>
  </p:sldMasterIdLst>
  <p:notesMasterIdLst>
    <p:notesMasterId r:id="rId32"/>
  </p:notesMasterIdLst>
  <p:sldIdLst>
    <p:sldId id="286" r:id="rId9"/>
    <p:sldId id="257" r:id="rId10"/>
    <p:sldId id="263" r:id="rId11"/>
    <p:sldId id="273" r:id="rId12"/>
    <p:sldId id="288" r:id="rId13"/>
    <p:sldId id="275" r:id="rId14"/>
    <p:sldId id="287" r:id="rId15"/>
    <p:sldId id="258" r:id="rId16"/>
    <p:sldId id="266" r:id="rId17"/>
    <p:sldId id="267" r:id="rId18"/>
    <p:sldId id="268" r:id="rId19"/>
    <p:sldId id="269" r:id="rId20"/>
    <p:sldId id="259" r:id="rId21"/>
    <p:sldId id="277" r:id="rId22"/>
    <p:sldId id="276" r:id="rId23"/>
    <p:sldId id="272" r:id="rId24"/>
    <p:sldId id="280" r:id="rId25"/>
    <p:sldId id="279" r:id="rId26"/>
    <p:sldId id="283" r:id="rId27"/>
    <p:sldId id="282" r:id="rId28"/>
    <p:sldId id="262" r:id="rId29"/>
    <p:sldId id="284" r:id="rId30"/>
    <p:sldId id="289" r:id="rId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6600CC"/>
    <a:srgbClr val="FFFF00"/>
    <a:srgbClr val="800080"/>
    <a:srgbClr val="8600BC"/>
    <a:srgbClr val="C0C0C0"/>
    <a:srgbClr val="CC00FF"/>
    <a:srgbClr val="9900FF"/>
    <a:srgbClr val="E5A8B7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3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2DE62-929F-428D-949E-9DC6B07D4105}" type="datetimeFigureOut">
              <a:rPr lang="nl-NL" smtClean="0"/>
              <a:t>18-11-2019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74AF7-9E6D-480E-867F-43CC898983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228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74AF7-9E6D-480E-867F-43CC898983F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99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HAN_Logo2014NL_rgb_pos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85" y="491067"/>
            <a:ext cx="3458633" cy="85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8566" y="4326964"/>
            <a:ext cx="10080597" cy="86601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200"/>
              </a:lnSpc>
              <a:defRPr sz="32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1528565" y="5225749"/>
            <a:ext cx="10081120" cy="255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33" b="1" baseline="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41826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800" b="1" cap="none">
                <a:solidFill>
                  <a:srgbClr val="EE7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33" b="1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1BE66-C1F9-41B6-8859-75FA9E8F3BD5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238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435" y="274639"/>
            <a:ext cx="10369152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EE7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84032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00743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512DF-77E0-450A-BFF8-7CA803143402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4103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007437" y="836712"/>
            <a:ext cx="3613249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EE7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4766734" y="836713"/>
            <a:ext cx="6609853" cy="52894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07437" y="1988841"/>
            <a:ext cx="3613249" cy="4137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979B2-CF63-4C42-B2C6-A1615AEE794F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289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EE7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F73D9-05F2-425E-A222-413513ACBEE6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2906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994197" y="766800"/>
            <a:ext cx="4717760" cy="30942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48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994197" y="4077072"/>
            <a:ext cx="4717760" cy="20882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57189" indent="-457189">
              <a:buFont typeface="Arial"/>
              <a:buChar char="•"/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24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24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4414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7595" y="766800"/>
            <a:ext cx="7488832" cy="648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733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47595" y="1772816"/>
            <a:ext cx="7488832" cy="22322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67">
                <a:solidFill>
                  <a:srgbClr val="343434"/>
                </a:solidFill>
                <a:latin typeface="Arial"/>
                <a:cs typeface="Arial"/>
              </a:defRPr>
            </a:lvl1pPr>
            <a:lvl2pPr marL="609585" indent="0">
              <a:buFontTx/>
              <a:buNone/>
              <a:defRPr sz="1867">
                <a:solidFill>
                  <a:srgbClr val="343434"/>
                </a:solidFill>
                <a:latin typeface="Arial"/>
                <a:cs typeface="Arial"/>
              </a:defRPr>
            </a:lvl2pPr>
            <a:lvl3pPr marL="1219170" indent="0">
              <a:buFontTx/>
              <a:buNone/>
              <a:defRPr sz="1867">
                <a:solidFill>
                  <a:srgbClr val="343434"/>
                </a:solidFill>
                <a:latin typeface="Arial"/>
                <a:cs typeface="Arial"/>
              </a:defRPr>
            </a:lvl3pPr>
            <a:lvl4pPr marL="1828754" indent="0">
              <a:buFontTx/>
              <a:buNone/>
              <a:defRPr sz="1867">
                <a:solidFill>
                  <a:srgbClr val="343434"/>
                </a:solidFill>
                <a:latin typeface="Arial"/>
                <a:cs typeface="Arial"/>
              </a:defRPr>
            </a:lvl4pPr>
            <a:lvl5pPr marL="2438339" indent="0">
              <a:buFontTx/>
              <a:buNone/>
              <a:defRPr sz="1867">
                <a:solidFill>
                  <a:srgbClr val="34343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2447595" y="1340808"/>
            <a:ext cx="7488832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="1" baseline="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1120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A45E-A23A-4C85-97F4-1D4064B05FA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005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4197" y="860787"/>
            <a:ext cx="10382400" cy="64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94197" y="2059200"/>
            <a:ext cx="104784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>
              <a:buClrTx/>
              <a:buFont typeface="Arial"/>
              <a:buChar char="•"/>
              <a:defRPr sz="2400">
                <a:solidFill>
                  <a:srgbClr val="444444"/>
                </a:solidFill>
                <a:latin typeface="Arial"/>
                <a:cs typeface="Arial"/>
              </a:defRPr>
            </a:lvl1pPr>
            <a:lvl2pPr>
              <a:buClrTx/>
              <a:defRPr sz="2400">
                <a:solidFill>
                  <a:srgbClr val="444444"/>
                </a:solidFill>
                <a:latin typeface="Arial"/>
                <a:cs typeface="Arial"/>
              </a:defRPr>
            </a:lvl2pPr>
            <a:lvl3pPr>
              <a:buClrTx/>
              <a:defRPr sz="2400">
                <a:solidFill>
                  <a:srgbClr val="444444"/>
                </a:solidFill>
                <a:latin typeface="Arial"/>
                <a:cs typeface="Arial"/>
              </a:defRPr>
            </a:lvl3pPr>
            <a:lvl4pPr>
              <a:buClrTx/>
              <a:defRPr sz="2400">
                <a:solidFill>
                  <a:srgbClr val="444444"/>
                </a:solidFill>
                <a:latin typeface="Arial"/>
                <a:cs typeface="Arial"/>
              </a:defRPr>
            </a:lvl4pPr>
            <a:lvl5pPr>
              <a:buClrTx/>
              <a:defRPr sz="2400">
                <a:solidFill>
                  <a:srgbClr val="44444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994891" y="1515844"/>
            <a:ext cx="103824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82AD8-9739-42B0-8D1A-90AD03C7F69F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835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800" b="1" cap="none">
                <a:solidFill>
                  <a:srgbClr val="EE7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33" b="1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D802-2562-4B68-A002-793733616917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910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435" y="644690"/>
            <a:ext cx="10369152" cy="77294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EE7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84032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444444"/>
              </a:buClr>
              <a:defRPr sz="2400">
                <a:solidFill>
                  <a:srgbClr val="444444"/>
                </a:solidFill>
              </a:defRPr>
            </a:lvl1pPr>
            <a:lvl2pPr>
              <a:buClrTx/>
              <a:defRPr sz="2400">
                <a:solidFill>
                  <a:srgbClr val="444444"/>
                </a:solidFill>
              </a:defRPr>
            </a:lvl2pPr>
            <a:lvl3pPr>
              <a:buClr>
                <a:srgbClr val="444444"/>
              </a:buClr>
              <a:defRPr sz="2400">
                <a:solidFill>
                  <a:srgbClr val="444444"/>
                </a:solidFill>
              </a:defRPr>
            </a:lvl3pPr>
            <a:lvl4pPr>
              <a:buClr>
                <a:srgbClr val="444444"/>
              </a:buClr>
              <a:defRPr sz="2400">
                <a:solidFill>
                  <a:srgbClr val="444444"/>
                </a:solidFill>
              </a:defRPr>
            </a:lvl4pPr>
            <a:lvl5pPr>
              <a:buClr>
                <a:srgbClr val="444444"/>
              </a:buClr>
              <a:defRPr sz="2400">
                <a:solidFill>
                  <a:srgbClr val="444444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007435" y="1628800"/>
            <a:ext cx="4992555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44444"/>
                </a:solidFill>
              </a:defRPr>
            </a:lvl1pPr>
            <a:lvl2pPr>
              <a:defRPr sz="2400">
                <a:solidFill>
                  <a:srgbClr val="444444"/>
                </a:solidFill>
              </a:defRPr>
            </a:lvl2pPr>
            <a:lvl3pPr>
              <a:defRPr sz="2400">
                <a:solidFill>
                  <a:srgbClr val="444444"/>
                </a:solidFill>
              </a:defRPr>
            </a:lvl3pPr>
            <a:lvl4pPr>
              <a:defRPr sz="2400">
                <a:solidFill>
                  <a:srgbClr val="444444"/>
                </a:solidFill>
              </a:defRPr>
            </a:lvl4pPr>
            <a:lvl5pPr>
              <a:defRPr sz="2400">
                <a:solidFill>
                  <a:srgbClr val="444444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DB45F-C3FD-4F4C-973A-D15346A7089F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437" y="836712"/>
            <a:ext cx="3613249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EE7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4" y="836713"/>
            <a:ext cx="6609853" cy="528945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44444"/>
                </a:solidFill>
              </a:defRPr>
            </a:lvl1pPr>
            <a:lvl2pPr>
              <a:defRPr sz="2400">
                <a:solidFill>
                  <a:srgbClr val="444444"/>
                </a:solidFill>
              </a:defRPr>
            </a:lvl2pPr>
            <a:lvl3pPr>
              <a:defRPr sz="2400">
                <a:solidFill>
                  <a:srgbClr val="444444"/>
                </a:solidFill>
              </a:defRPr>
            </a:lvl3pPr>
            <a:lvl4pPr>
              <a:defRPr sz="2400">
                <a:solidFill>
                  <a:srgbClr val="444444"/>
                </a:solidFill>
              </a:defRPr>
            </a:lvl4pPr>
            <a:lvl5pPr>
              <a:defRPr sz="2400">
                <a:solidFill>
                  <a:srgbClr val="444444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007437" y="1988841"/>
            <a:ext cx="3613249" cy="4137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444444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FF7C-1439-4D2C-A665-63C4A37667F8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34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EE7F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3B5A6-A286-49CC-BCC1-93C5AD99A681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102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94197" y="2059200"/>
            <a:ext cx="104784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>
              <a:buFont typeface="Arial"/>
              <a:buChar char="•"/>
              <a:defRPr sz="24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94197" y="860787"/>
            <a:ext cx="10382400" cy="64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994891" y="1515844"/>
            <a:ext cx="103824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ianummer 8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30B2E-02C8-4BE5-A6B3-D68C5D6EDDCA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947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payoff_neg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018" y="6004985"/>
            <a:ext cx="1866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/>
        </p:nvSpPr>
        <p:spPr bwMode="auto">
          <a:xfrm>
            <a:off x="1164168" y="4197351"/>
            <a:ext cx="10555817" cy="2309283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 sz="2400"/>
          </a:p>
        </p:txBody>
      </p:sp>
      <p:sp>
        <p:nvSpPr>
          <p:cNvPr id="9" name="Rechthoek 8"/>
          <p:cNvSpPr/>
          <p:nvPr/>
        </p:nvSpPr>
        <p:spPr bwMode="auto">
          <a:xfrm>
            <a:off x="11664951" y="4580467"/>
            <a:ext cx="575733" cy="1545167"/>
          </a:xfrm>
          <a:prstGeom prst="rect">
            <a:avLst/>
          </a:prstGeom>
          <a:solidFill>
            <a:srgbClr val="E66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nl-NL" sz="2400"/>
          </a:p>
        </p:txBody>
      </p:sp>
      <p:pic>
        <p:nvPicPr>
          <p:cNvPr id="1029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2467" y="5924551"/>
            <a:ext cx="191346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85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5333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11472334" y="6356351"/>
            <a:ext cx="438151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33" baseline="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AAA6726-D93C-4742-847F-88DBCAC4B2C1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07534" y="6356351"/>
            <a:ext cx="768351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333" baseline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871133" y="6356351"/>
            <a:ext cx="3649133" cy="36618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333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  <p:pic>
        <p:nvPicPr>
          <p:cNvPr id="2053" name="Afbeelding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085" y="6453718"/>
            <a:ext cx="4169833" cy="23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/>
        </p:nvSpPr>
        <p:spPr>
          <a:xfrm>
            <a:off x="1007534" y="0"/>
            <a:ext cx="10369551" cy="406400"/>
          </a:xfrm>
          <a:prstGeom prst="rect">
            <a:avLst/>
          </a:prstGeom>
          <a:solidFill>
            <a:srgbClr val="E76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3200"/>
          </a:p>
        </p:txBody>
      </p:sp>
    </p:spTree>
    <p:extLst>
      <p:ext uri="{BB962C8B-B14F-4D97-AF65-F5344CB8AC3E}">
        <p14:creationId xmlns:p14="http://schemas.microsoft.com/office/powerpoint/2010/main" val="184316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9" r:id="rId6"/>
  </p:sldLayoutIdLst>
  <p:hf sldNum="0"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5333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11472334" y="6356351"/>
            <a:ext cx="438151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33" baseline="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14A57C8-BE1B-4AC5-B2F2-AC0618E18FD4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07534" y="6356351"/>
            <a:ext cx="768351" cy="3661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333" baseline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871133" y="6356351"/>
            <a:ext cx="3649133" cy="36618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333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 </a:t>
            </a:r>
          </a:p>
        </p:txBody>
      </p:sp>
      <p:sp>
        <p:nvSpPr>
          <p:cNvPr id="7" name="Rechthoek 6"/>
          <p:cNvSpPr/>
          <p:nvPr/>
        </p:nvSpPr>
        <p:spPr>
          <a:xfrm>
            <a:off x="1007534" y="0"/>
            <a:ext cx="10369551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3200"/>
          </a:p>
        </p:txBody>
      </p:sp>
      <p:pic>
        <p:nvPicPr>
          <p:cNvPr id="3078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2434" y="6453718"/>
            <a:ext cx="4157133" cy="23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05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sldNum="0"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5333" b="1" kern="1200">
          <a:solidFill>
            <a:srgbClr val="EE7F00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EE7F00"/>
          </a:solidFill>
          <a:latin typeface="Arial" charset="0"/>
          <a:ea typeface="ＭＳ Ｐゴシック" charset="0"/>
          <a:cs typeface="Arial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rgbClr val="EE7F00"/>
          </a:solidFill>
          <a:latin typeface="Arial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rgbClr val="EE7F00"/>
          </a:solidFill>
          <a:latin typeface="Arial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rgbClr val="EE7F00"/>
          </a:solidFill>
          <a:latin typeface="Arial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>
            <a:spLocks noChangeArrowheads="1"/>
          </p:cNvSpPr>
          <p:nvPr/>
        </p:nvSpPr>
        <p:spPr bwMode="auto">
          <a:xfrm rot="16200000">
            <a:off x="-1750483" y="3018366"/>
            <a:ext cx="4301067" cy="821268"/>
          </a:xfrm>
          <a:prstGeom prst="rect">
            <a:avLst/>
          </a:prstGeom>
          <a:solidFill>
            <a:srgbClr val="34343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nl-NL" sz="32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hthoek 8"/>
          <p:cNvSpPr/>
          <p:nvPr/>
        </p:nvSpPr>
        <p:spPr bwMode="auto">
          <a:xfrm rot="16200000">
            <a:off x="300568" y="577850"/>
            <a:ext cx="6070600" cy="5702300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sz="3200"/>
          </a:p>
        </p:txBody>
      </p:sp>
      <p:pic>
        <p:nvPicPr>
          <p:cNvPr id="4100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085" y="6453718"/>
            <a:ext cx="4169833" cy="23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31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6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eperen 2"/>
          <p:cNvGrpSpPr>
            <a:grpSpLocks/>
          </p:cNvGrpSpPr>
          <p:nvPr/>
        </p:nvGrpSpPr>
        <p:grpSpPr bwMode="auto">
          <a:xfrm>
            <a:off x="2256367" y="1"/>
            <a:ext cx="7871884" cy="4163484"/>
            <a:chOff x="1692275" y="0"/>
            <a:chExt cx="5903913" cy="4162425"/>
          </a:xfrm>
        </p:grpSpPr>
        <p:sp>
          <p:nvSpPr>
            <p:cNvPr id="2" name="Rechthoek 1"/>
            <p:cNvSpPr>
              <a:spLocks noChangeArrowheads="1"/>
            </p:cNvSpPr>
            <p:nvPr/>
          </p:nvSpPr>
          <p:spPr bwMode="auto">
            <a:xfrm>
              <a:off x="2555875" y="0"/>
              <a:ext cx="4132263" cy="562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nl-NL" sz="32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Rechthoek 13"/>
            <p:cNvSpPr/>
            <p:nvPr/>
          </p:nvSpPr>
          <p:spPr bwMode="auto">
            <a:xfrm>
              <a:off x="1692275" y="416878"/>
              <a:ext cx="5903913" cy="3745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 sz="3200"/>
            </a:p>
          </p:txBody>
        </p:sp>
      </p:grpSp>
      <p:pic>
        <p:nvPicPr>
          <p:cNvPr id="5123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400" y="6453718"/>
            <a:ext cx="4216400" cy="2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4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5333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h.h.faber@pl.hanze.nl" TargetMode="External"/><Relationship Id="rId2" Type="http://schemas.openxmlformats.org/officeDocument/2006/relationships/hyperlink" Target="mailto:j.i.koning@pl.hanze.nl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5000"/>
            <a:lum/>
          </a:blip>
          <a:srcRect/>
          <a:tile tx="0" ty="0" sx="55000" sy="5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1D744-BB47-4EA9-99D7-EB6D7FDCB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3854"/>
            <a:ext cx="9144000" cy="2952345"/>
          </a:xfrm>
          <a:noFill/>
        </p:spPr>
        <p:txBody>
          <a:bodyPr/>
          <a:lstStyle/>
          <a:p>
            <a:b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Observing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Abstraction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nl-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Cubetto</a:t>
            </a:r>
            <a:endParaRPr lang="nl-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CDC4E5-A01C-4E1A-B8EA-C77A4EF08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5052"/>
            <a:ext cx="9144000" cy="882748"/>
          </a:xfrm>
        </p:spPr>
        <p:txBody>
          <a:bodyPr>
            <a:noAutofit/>
          </a:bodyPr>
          <a:lstStyle/>
          <a:p>
            <a:pPr algn="l"/>
            <a:r>
              <a:rPr lang="nl-NL" b="1" i="1" dirty="0" err="1">
                <a:solidFill>
                  <a:schemeClr val="bg1"/>
                </a:solidFill>
              </a:rPr>
              <a:t>Josina</a:t>
            </a:r>
            <a:r>
              <a:rPr lang="nl-NL" b="1" i="1" dirty="0">
                <a:solidFill>
                  <a:schemeClr val="bg1"/>
                </a:solidFill>
              </a:rPr>
              <a:t> Koning &amp; Hylke Faber</a:t>
            </a:r>
          </a:p>
          <a:p>
            <a:pPr algn="l"/>
            <a:r>
              <a:rPr lang="nl-NL" b="1" i="1" dirty="0"/>
              <a:t>School of </a:t>
            </a:r>
            <a:r>
              <a:rPr lang="nl-NL" b="1" i="1" dirty="0" err="1"/>
              <a:t>Education</a:t>
            </a:r>
            <a:r>
              <a:rPr lang="nl-NL" b="1" i="1" dirty="0"/>
              <a:t>, Hanze University of </a:t>
            </a:r>
            <a:r>
              <a:rPr lang="nl-NL" b="1" i="1" dirty="0" err="1"/>
              <a:t>Applied</a:t>
            </a:r>
            <a:r>
              <a:rPr lang="nl-NL" b="1" i="1" dirty="0"/>
              <a:t> Sciences</a:t>
            </a:r>
            <a:endParaRPr lang="nl-NL" b="1" dirty="0"/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5BB9AF30-2F95-4771-8966-CE2236316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8789" y="203200"/>
            <a:ext cx="3413211" cy="11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43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Layers of Abstraction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Operationalization</a:t>
            </a:r>
            <a:r>
              <a:rPr lang="nl-NL" dirty="0"/>
              <a:t> in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education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children</a:t>
            </a:r>
            <a:r>
              <a:rPr lang="nl-NL" dirty="0"/>
              <a:t>?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Operationalization</a:t>
            </a:r>
            <a:r>
              <a:rPr lang="nl-NL" dirty="0"/>
              <a:t> in context of </a:t>
            </a:r>
            <a:r>
              <a:rPr lang="nl-NL" dirty="0" err="1"/>
              <a:t>programming</a:t>
            </a:r>
            <a:r>
              <a:rPr lang="nl-NL" dirty="0"/>
              <a:t> </a:t>
            </a:r>
            <a:r>
              <a:rPr lang="nl-NL" dirty="0" err="1"/>
              <a:t>Cubetto</a:t>
            </a:r>
            <a:r>
              <a:rPr lang="nl-NL" dirty="0"/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Perrenet et al, 2005</a:t>
            </a:r>
          </a:p>
        </p:txBody>
      </p:sp>
    </p:spTree>
    <p:extLst>
      <p:ext uri="{BB962C8B-B14F-4D97-AF65-F5344CB8AC3E}">
        <p14:creationId xmlns:p14="http://schemas.microsoft.com/office/powerpoint/2010/main" val="417667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5852E20-F86C-1848-9571-26E785667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73" y="1001487"/>
            <a:ext cx="5347614" cy="445875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Educational</a:t>
            </a:r>
            <a:r>
              <a:rPr lang="nl-NL" dirty="0"/>
              <a:t> Design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Dimension</a:t>
            </a:r>
            <a:r>
              <a:rPr lang="nl-NL" dirty="0"/>
              <a:t> of Control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Dimension</a:t>
            </a:r>
            <a:r>
              <a:rPr lang="nl-NL" dirty="0"/>
              <a:t> of </a:t>
            </a:r>
            <a:r>
              <a:rPr lang="nl-NL" dirty="0" err="1"/>
              <a:t>Representation</a:t>
            </a: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Cubetto</a:t>
            </a:r>
            <a:r>
              <a:rPr lang="nl-NL" dirty="0"/>
              <a:t> offers more </a:t>
            </a:r>
            <a:r>
              <a:rPr lang="nl-NL" i="1" dirty="0" err="1"/>
              <a:t>computational</a:t>
            </a:r>
            <a:r>
              <a:rPr lang="nl-NL" dirty="0"/>
              <a:t> </a:t>
            </a:r>
            <a:r>
              <a:rPr lang="nl-NL" i="1" dirty="0" err="1"/>
              <a:t>representation</a:t>
            </a:r>
            <a:r>
              <a:rPr lang="nl-NL" i="1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Beebot</a:t>
            </a:r>
            <a:r>
              <a:rPr lang="nl-NL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Computational</a:t>
            </a:r>
            <a:r>
              <a:rPr lang="nl-NL" dirty="0"/>
              <a:t> </a:t>
            </a:r>
            <a:r>
              <a:rPr lang="nl-NL" dirty="0" err="1"/>
              <a:t>Complexity</a:t>
            </a:r>
            <a:r>
              <a:rPr lang="nl-NL" dirty="0"/>
              <a:t> (</a:t>
            </a:r>
            <a:r>
              <a:rPr lang="nl-NL" dirty="0" err="1"/>
              <a:t>Kalas</a:t>
            </a:r>
            <a:r>
              <a:rPr lang="nl-NL" dirty="0"/>
              <a:t> et al, 2018)</a:t>
            </a:r>
          </a:p>
        </p:txBody>
      </p:sp>
    </p:spTree>
    <p:extLst>
      <p:ext uri="{BB962C8B-B14F-4D97-AF65-F5344CB8AC3E}">
        <p14:creationId xmlns:p14="http://schemas.microsoft.com/office/powerpoint/2010/main" val="154967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Early childhood programming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Tell a story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i="1" dirty="0" err="1"/>
              <a:t>Hello</a:t>
            </a:r>
            <a:r>
              <a:rPr lang="nl-NL" i="1" dirty="0"/>
              <a:t> Ruby</a:t>
            </a:r>
            <a:r>
              <a:rPr lang="nl-NL" dirty="0"/>
              <a:t> </a:t>
            </a:r>
            <a:r>
              <a:rPr lang="nl-NL" dirty="0" err="1"/>
              <a:t>book</a:t>
            </a:r>
            <a:r>
              <a:rPr lang="nl-NL" dirty="0"/>
              <a:t> (</a:t>
            </a:r>
            <a:r>
              <a:rPr lang="nl-NL" dirty="0" err="1"/>
              <a:t>by</a:t>
            </a:r>
            <a:r>
              <a:rPr lang="nl-NL" dirty="0"/>
              <a:t> Linda </a:t>
            </a:r>
            <a:r>
              <a:rPr lang="nl-NL" dirty="0" err="1"/>
              <a:t>Liukas</a:t>
            </a:r>
            <a:r>
              <a:rPr lang="nl-NL"/>
              <a:t>, 2015)</a:t>
            </a: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Help </a:t>
            </a:r>
            <a:r>
              <a:rPr lang="nl-NL" i="1" dirty="0" err="1"/>
              <a:t>Cubetto</a:t>
            </a:r>
            <a:r>
              <a:rPr lang="nl-NL" i="1" dirty="0"/>
              <a:t> </a:t>
            </a:r>
            <a:r>
              <a:rPr lang="nl-NL" dirty="0" err="1"/>
              <a:t>reach</a:t>
            </a:r>
            <a:r>
              <a:rPr lang="nl-NL" dirty="0"/>
              <a:t> </a:t>
            </a:r>
            <a:r>
              <a:rPr lang="nl-NL" dirty="0" err="1"/>
              <a:t>Ruby’s</a:t>
            </a:r>
            <a:r>
              <a:rPr lang="nl-NL" dirty="0"/>
              <a:t> </a:t>
            </a:r>
            <a:r>
              <a:rPr lang="nl-NL" dirty="0" err="1"/>
              <a:t>friends</a:t>
            </a: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Collect gems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succesfully</a:t>
            </a:r>
            <a:r>
              <a:rPr lang="nl-NL" dirty="0"/>
              <a:t> program </a:t>
            </a:r>
            <a:r>
              <a:rPr lang="nl-NL" dirty="0" err="1"/>
              <a:t>Cubetto</a:t>
            </a:r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Koning et al, 2017</a:t>
            </a:r>
          </a:p>
        </p:txBody>
      </p:sp>
    </p:spTree>
    <p:extLst>
      <p:ext uri="{BB962C8B-B14F-4D97-AF65-F5344CB8AC3E}">
        <p14:creationId xmlns:p14="http://schemas.microsoft.com/office/powerpoint/2010/main" val="476539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Method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Moderately</a:t>
            </a:r>
            <a:r>
              <a:rPr lang="nl-NL" dirty="0"/>
              <a:t> </a:t>
            </a:r>
            <a:r>
              <a:rPr lang="nl-NL" dirty="0" err="1"/>
              <a:t>sized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school (400 </a:t>
            </a:r>
            <a:r>
              <a:rPr lang="nl-NL" dirty="0" err="1"/>
              <a:t>students</a:t>
            </a:r>
            <a:r>
              <a:rPr lang="nl-NL" dirty="0"/>
              <a:t>)</a:t>
            </a:r>
          </a:p>
          <a:p>
            <a:r>
              <a:rPr lang="nl-NL" dirty="0"/>
              <a:t>CT </a:t>
            </a:r>
            <a:r>
              <a:rPr lang="nl-NL" dirty="0" err="1"/>
              <a:t>not</a:t>
            </a:r>
            <a:r>
              <a:rPr lang="nl-NL" dirty="0"/>
              <a:t> part of curriculum</a:t>
            </a:r>
          </a:p>
          <a:p>
            <a:r>
              <a:rPr lang="nl-NL" dirty="0"/>
              <a:t>2</a:t>
            </a:r>
            <a:r>
              <a:rPr lang="nl-NL" baseline="30000" dirty="0"/>
              <a:t>nd</a:t>
            </a:r>
            <a:r>
              <a:rPr lang="nl-NL" dirty="0"/>
              <a:t> </a:t>
            </a:r>
            <a:r>
              <a:rPr lang="nl-NL" dirty="0" err="1"/>
              <a:t>grade</a:t>
            </a:r>
            <a:endParaRPr lang="nl-NL" dirty="0"/>
          </a:p>
          <a:p>
            <a:r>
              <a:rPr lang="nl-NL" dirty="0"/>
              <a:t>17 </a:t>
            </a:r>
            <a:r>
              <a:rPr lang="nl-NL" dirty="0" err="1"/>
              <a:t>students</a:t>
            </a:r>
            <a:r>
              <a:rPr lang="nl-NL" dirty="0"/>
              <a:t>, 8 boys </a:t>
            </a:r>
            <a:r>
              <a:rPr lang="nl-NL" dirty="0" err="1"/>
              <a:t>and</a:t>
            </a:r>
            <a:r>
              <a:rPr lang="nl-NL" dirty="0"/>
              <a:t> 9 girls</a:t>
            </a:r>
          </a:p>
          <a:p>
            <a:r>
              <a:rPr lang="nl-NL" dirty="0" err="1"/>
              <a:t>Mean</a:t>
            </a:r>
            <a:r>
              <a:rPr lang="nl-NL" dirty="0"/>
              <a:t> </a:t>
            </a:r>
            <a:r>
              <a:rPr lang="nl-NL" dirty="0" err="1"/>
              <a:t>age</a:t>
            </a:r>
            <a:r>
              <a:rPr lang="nl-NL" dirty="0"/>
              <a:t> 5 </a:t>
            </a:r>
            <a:r>
              <a:rPr lang="nl-NL" dirty="0" err="1"/>
              <a:t>years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5 </a:t>
            </a:r>
            <a:r>
              <a:rPr lang="nl-NL" dirty="0" err="1"/>
              <a:t>months</a:t>
            </a:r>
            <a:endParaRPr lang="nl-NL" dirty="0"/>
          </a:p>
          <a:p>
            <a:r>
              <a:rPr lang="nl-NL" dirty="0" err="1"/>
              <a:t>Licensed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school teacher </a:t>
            </a:r>
          </a:p>
          <a:p>
            <a:r>
              <a:rPr lang="nl-NL" dirty="0"/>
              <a:t>Video </a:t>
            </a:r>
            <a:r>
              <a:rPr lang="nl-NL" dirty="0" err="1"/>
              <a:t>and</a:t>
            </a:r>
            <a:r>
              <a:rPr lang="nl-NL" dirty="0"/>
              <a:t> audio </a:t>
            </a:r>
            <a:r>
              <a:rPr lang="nl-NL" dirty="0" err="1"/>
              <a:t>recordings</a:t>
            </a:r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Research </a:t>
            </a:r>
            <a:r>
              <a:rPr lang="nl-NL" dirty="0" err="1"/>
              <a:t>group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505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Educational</a:t>
            </a:r>
            <a:r>
              <a:rPr lang="nl-NL" dirty="0"/>
              <a:t> design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E4313F-65C4-4FC6-8EDF-56A097A7BD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2" y="1641103"/>
            <a:ext cx="6659291" cy="470863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ECFBA25-A39F-4F8B-8AA6-7E81DBF1730C}"/>
              </a:ext>
            </a:extLst>
          </p:cNvPr>
          <p:cNvSpPr txBox="1"/>
          <p:nvPr/>
        </p:nvSpPr>
        <p:spPr>
          <a:xfrm>
            <a:off x="7962900" y="2095500"/>
            <a:ext cx="3848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/>
              <a:t>Complexity</a:t>
            </a:r>
            <a:r>
              <a:rPr lang="nl-NL" sz="3600" dirty="0"/>
              <a:t>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required</a:t>
            </a:r>
            <a:r>
              <a:rPr lang="nl-NL" sz="3600" dirty="0"/>
              <a:t> </a:t>
            </a:r>
            <a:r>
              <a:rPr lang="nl-NL" sz="3600" dirty="0" err="1"/>
              <a:t>programming</a:t>
            </a:r>
            <a:r>
              <a:rPr lang="nl-NL" sz="3600" dirty="0"/>
              <a:t> effort </a:t>
            </a:r>
            <a:r>
              <a:rPr lang="nl-NL" sz="3600" dirty="0" err="1"/>
              <a:t>increases</a:t>
            </a:r>
            <a:r>
              <a:rPr lang="nl-NL" sz="3600" dirty="0"/>
              <a:t> </a:t>
            </a:r>
            <a:r>
              <a:rPr lang="nl-NL" sz="3600" dirty="0" err="1"/>
              <a:t>with</a:t>
            </a:r>
            <a:r>
              <a:rPr lang="nl-NL" sz="3600" dirty="0"/>
              <a:t> </a:t>
            </a:r>
            <a:r>
              <a:rPr lang="nl-NL" sz="3600" dirty="0" err="1"/>
              <a:t>every</a:t>
            </a:r>
            <a:r>
              <a:rPr lang="nl-NL" sz="3600" dirty="0"/>
              <a:t> </a:t>
            </a:r>
            <a:r>
              <a:rPr lang="nl-NL" sz="3600" dirty="0" err="1"/>
              <a:t>assignment</a:t>
            </a:r>
            <a:endParaRPr lang="nl-NL" sz="3600" dirty="0"/>
          </a:p>
          <a:p>
            <a:endParaRPr lang="nl-NL" sz="3600" dirty="0"/>
          </a:p>
          <a:p>
            <a:r>
              <a:rPr lang="nl-NL" sz="3600" dirty="0"/>
              <a:t>Teacher was </a:t>
            </a:r>
            <a:r>
              <a:rPr lang="nl-NL" sz="3600" dirty="0" err="1"/>
              <a:t>instructed</a:t>
            </a:r>
            <a:r>
              <a:rPr lang="nl-NL" sz="3600" dirty="0"/>
              <a:t> </a:t>
            </a:r>
            <a:r>
              <a:rPr lang="nl-NL" sz="3600" dirty="0" err="1"/>
              <a:t>to</a:t>
            </a:r>
            <a:r>
              <a:rPr lang="nl-NL" sz="3600" dirty="0"/>
              <a:t> limit </a:t>
            </a:r>
            <a:r>
              <a:rPr lang="nl-NL" sz="3600" dirty="0" err="1"/>
              <a:t>the</a:t>
            </a:r>
            <a:r>
              <a:rPr lang="nl-NL" sz="3600" dirty="0"/>
              <a:t> support </a:t>
            </a:r>
            <a:r>
              <a:rPr lang="nl-NL" sz="3600" dirty="0" err="1"/>
              <a:t>towards</a:t>
            </a:r>
            <a:r>
              <a:rPr lang="nl-NL" sz="3600" dirty="0"/>
              <a:t> </a:t>
            </a:r>
            <a:r>
              <a:rPr lang="nl-NL" sz="3600" dirty="0" err="1"/>
              <a:t>the</a:t>
            </a:r>
            <a:r>
              <a:rPr lang="nl-NL" sz="3600" dirty="0"/>
              <a:t> </a:t>
            </a:r>
            <a:r>
              <a:rPr lang="nl-NL" sz="3600" dirty="0" err="1"/>
              <a:t>students</a:t>
            </a:r>
            <a:endParaRPr lang="nl-NL" sz="3600" dirty="0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C8A79AA7-C167-4EA1-B042-A11AA5EA4C35}"/>
              </a:ext>
            </a:extLst>
          </p:cNvPr>
          <p:cNvCxnSpPr/>
          <p:nvPr/>
        </p:nvCxnSpPr>
        <p:spPr>
          <a:xfrm>
            <a:off x="1375355" y="3139440"/>
            <a:ext cx="1544320" cy="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BA52AD78-3A6B-4410-9D46-5E7AEFB0B911}"/>
              </a:ext>
            </a:extLst>
          </p:cNvPr>
          <p:cNvCxnSpPr/>
          <p:nvPr/>
        </p:nvCxnSpPr>
        <p:spPr>
          <a:xfrm>
            <a:off x="1372506" y="2997202"/>
            <a:ext cx="4783317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Verbindingslijn: gebogen 17">
            <a:extLst>
              <a:ext uri="{FF2B5EF4-FFF2-40B4-BE49-F238E27FC236}">
                <a16:creationId xmlns:a16="http://schemas.microsoft.com/office/drawing/2014/main" id="{5E88C1B5-81E9-41A1-BC38-A0E1E1D1BD8B}"/>
              </a:ext>
            </a:extLst>
          </p:cNvPr>
          <p:cNvCxnSpPr>
            <a:cxnSpLocks/>
          </p:cNvCxnSpPr>
          <p:nvPr/>
        </p:nvCxnSpPr>
        <p:spPr>
          <a:xfrm flipV="1">
            <a:off x="1375355" y="2072642"/>
            <a:ext cx="1597769" cy="772160"/>
          </a:xfrm>
          <a:prstGeom prst="bentConnector3">
            <a:avLst>
              <a:gd name="adj1" fmla="val 100235"/>
            </a:avLst>
          </a:prstGeom>
          <a:ln w="635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Verbindingslijn: gebogen 22">
            <a:extLst>
              <a:ext uri="{FF2B5EF4-FFF2-40B4-BE49-F238E27FC236}">
                <a16:creationId xmlns:a16="http://schemas.microsoft.com/office/drawing/2014/main" id="{5183BA34-A1D9-4EFF-98FE-79C0DEF790A5}"/>
              </a:ext>
            </a:extLst>
          </p:cNvPr>
          <p:cNvCxnSpPr/>
          <p:nvPr/>
        </p:nvCxnSpPr>
        <p:spPr>
          <a:xfrm>
            <a:off x="1372506" y="3291840"/>
            <a:ext cx="4954325" cy="1407160"/>
          </a:xfrm>
          <a:prstGeom prst="bentConnector3">
            <a:avLst>
              <a:gd name="adj1" fmla="val 100038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Verbindingslijn: gebogen 25">
            <a:extLst>
              <a:ext uri="{FF2B5EF4-FFF2-40B4-BE49-F238E27FC236}">
                <a16:creationId xmlns:a16="http://schemas.microsoft.com/office/drawing/2014/main" id="{EC9F82CE-9DB6-4992-91F2-DD751B5B09D4}"/>
              </a:ext>
            </a:extLst>
          </p:cNvPr>
          <p:cNvCxnSpPr>
            <a:cxnSpLocks/>
          </p:cNvCxnSpPr>
          <p:nvPr/>
        </p:nvCxnSpPr>
        <p:spPr>
          <a:xfrm>
            <a:off x="1372506" y="3901440"/>
            <a:ext cx="3313736" cy="1795781"/>
          </a:xfrm>
          <a:prstGeom prst="bentConnector3">
            <a:avLst>
              <a:gd name="adj1" fmla="val 50000"/>
            </a:avLst>
          </a:prstGeom>
          <a:ln w="63500">
            <a:solidFill>
              <a:srgbClr val="66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A5048BEB-B429-4AD7-8061-BDFC62837833}"/>
              </a:ext>
            </a:extLst>
          </p:cNvPr>
          <p:cNvCxnSpPr/>
          <p:nvPr/>
        </p:nvCxnSpPr>
        <p:spPr>
          <a:xfrm flipV="1">
            <a:off x="1372506" y="3429000"/>
            <a:ext cx="0" cy="472440"/>
          </a:xfrm>
          <a:prstGeom prst="line">
            <a:avLst/>
          </a:prstGeom>
          <a:ln w="63500">
            <a:solidFill>
              <a:srgbClr val="66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6FC0C43-F650-434D-82B5-1D7DC5F5D9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2" y="1641103"/>
            <a:ext cx="6659291" cy="47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V="1">
            <a:off x="1466445" y="3124201"/>
            <a:ext cx="2438400" cy="2105027"/>
            <a:chOff x="608012" y="1781173"/>
            <a:chExt cx="2438400" cy="2105027"/>
          </a:xfrm>
        </p:grpSpPr>
        <p:sp>
          <p:nvSpPr>
            <p:cNvPr id="19" name="Arc 18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3B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3BA0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3BA0BB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90534" y="2401889"/>
            <a:ext cx="2438400" cy="2105027"/>
            <a:chOff x="608012" y="1781173"/>
            <a:chExt cx="2438400" cy="2105027"/>
          </a:xfrm>
        </p:grpSpPr>
        <p:sp>
          <p:nvSpPr>
            <p:cNvPr id="29" name="Arc 28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896F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896F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896FA8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 flipV="1">
            <a:off x="5886045" y="3124201"/>
            <a:ext cx="2438400" cy="2105027"/>
            <a:chOff x="608012" y="1781173"/>
            <a:chExt cx="2438400" cy="2105027"/>
          </a:xfrm>
        </p:grpSpPr>
        <p:sp>
          <p:nvSpPr>
            <p:cNvPr id="33" name="Arc 32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5598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5598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55983A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0134" y="2401889"/>
            <a:ext cx="2438400" cy="2105027"/>
            <a:chOff x="608012" y="1781173"/>
            <a:chExt cx="2438400" cy="2105027"/>
          </a:xfrm>
        </p:grpSpPr>
        <p:sp>
          <p:nvSpPr>
            <p:cNvPr id="43" name="Arc 42"/>
            <p:cNvSpPr/>
            <p:nvPr/>
          </p:nvSpPr>
          <p:spPr>
            <a:xfrm>
              <a:off x="1674812" y="2514600"/>
              <a:ext cx="1371600" cy="1371600"/>
            </a:xfrm>
            <a:prstGeom prst="arc">
              <a:avLst>
                <a:gd name="adj1" fmla="val 10812873"/>
                <a:gd name="adj2" fmla="val 16131434"/>
              </a:avLst>
            </a:prstGeom>
            <a:ln w="76200" cap="rnd">
              <a:solidFill>
                <a:srgbClr val="D642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608012" y="3198812"/>
              <a:ext cx="1063626" cy="77788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D642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5400000">
              <a:off x="1964850" y="2124073"/>
              <a:ext cx="731520" cy="45719"/>
            </a:xfrm>
            <a:custGeom>
              <a:avLst/>
              <a:gdLst>
                <a:gd name="connsiteX0" fmla="*/ 1403350 w 1403350"/>
                <a:gd name="connsiteY0" fmla="*/ 0 h 0"/>
                <a:gd name="connsiteX1" fmla="*/ 0 w 14033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3350">
                  <a:moveTo>
                    <a:pt x="1403350" y="0"/>
                  </a:moveTo>
                  <a:lnTo>
                    <a:pt x="0" y="0"/>
                  </a:lnTo>
                </a:path>
              </a:pathLst>
            </a:custGeom>
            <a:ln w="76200" cap="rnd">
              <a:solidFill>
                <a:srgbClr val="D64242"/>
              </a:solidFill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685645" y="3263900"/>
            <a:ext cx="1066800" cy="1066800"/>
            <a:chOff x="9726611" y="2667000"/>
            <a:chExt cx="1066800" cy="1066800"/>
          </a:xfrm>
        </p:grpSpPr>
        <p:sp>
          <p:nvSpPr>
            <p:cNvPr id="23" name="Oval 22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95445" y="3263900"/>
            <a:ext cx="1066800" cy="1066800"/>
            <a:chOff x="9726611" y="2667000"/>
            <a:chExt cx="1066800" cy="1066800"/>
          </a:xfrm>
        </p:grpSpPr>
        <p:sp>
          <p:nvSpPr>
            <p:cNvPr id="26" name="Oval 25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05245" y="3263900"/>
            <a:ext cx="1066800" cy="1066800"/>
            <a:chOff x="9726611" y="2667000"/>
            <a:chExt cx="1066800" cy="1066800"/>
          </a:xfrm>
        </p:grpSpPr>
        <p:sp>
          <p:nvSpPr>
            <p:cNvPr id="37" name="Oval 36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315045" y="3263900"/>
            <a:ext cx="1066800" cy="1066800"/>
            <a:chOff x="9726611" y="2667000"/>
            <a:chExt cx="1066800" cy="1066800"/>
          </a:xfrm>
        </p:grpSpPr>
        <p:sp>
          <p:nvSpPr>
            <p:cNvPr id="40" name="Oval 39"/>
            <p:cNvSpPr/>
            <p:nvPr/>
          </p:nvSpPr>
          <p:spPr>
            <a:xfrm>
              <a:off x="9726611" y="2667000"/>
              <a:ext cx="1066800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9828212" y="2768601"/>
              <a:ext cx="863598" cy="863598"/>
            </a:xfrm>
            <a:prstGeom prst="ellipse">
              <a:avLst/>
            </a:prstGeom>
            <a:gradFill flip="none" rotWithShape="1">
              <a:gsLst>
                <a:gs pos="60000">
                  <a:schemeClr val="bg1"/>
                </a:gs>
                <a:gs pos="0">
                  <a:schemeClr val="bg1">
                    <a:lumMod val="92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998258" y="5305587"/>
            <a:ext cx="2603011" cy="9079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2800" b="1" dirty="0">
                <a:solidFill>
                  <a:srgbClr val="3BA0BB"/>
                </a:solidFill>
                <a:cs typeface="Arial" panose="020B0604020202020204" pitchFamily="34" charset="0"/>
              </a:rPr>
              <a:t>Initial analysis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Definitions of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LoA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Sample behavior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67926" y="1200519"/>
            <a:ext cx="3788638" cy="9079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2800" b="1" dirty="0">
                <a:solidFill>
                  <a:srgbClr val="896FA8"/>
                </a:solidFill>
                <a:cs typeface="Arial" panose="020B0604020202020204" pitchFamily="34" charset="0"/>
              </a:rPr>
              <a:t>Prototype observation schema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Independent analysis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Categorize behavior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Refine schema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17858" y="5361386"/>
            <a:ext cx="5102946" cy="82641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2800" b="1" dirty="0">
                <a:solidFill>
                  <a:srgbClr val="55983A"/>
                </a:solidFill>
                <a:cs typeface="Arial" panose="020B0604020202020204" pitchFamily="34" charset="0"/>
              </a:rPr>
              <a:t>Definitive observation schema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Calculate inter-rater reliability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nl-NL" dirty="0" err="1"/>
              <a:t>Cohen's</a:t>
            </a:r>
            <a:r>
              <a:rPr lang="nl-NL" dirty="0"/>
              <a:t> kappa = 0,74 </a:t>
            </a:r>
            <a:r>
              <a:rPr lang="nl-NL" dirty="0" err="1"/>
              <a:t>substantial</a:t>
            </a:r>
            <a:r>
              <a:rPr lang="nl-NL" dirty="0"/>
              <a:t> agreement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641947" y="1200519"/>
            <a:ext cx="3077023" cy="9079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2800" b="1" dirty="0">
                <a:solidFill>
                  <a:srgbClr val="D64242"/>
                </a:solidFill>
                <a:cs typeface="Arial" panose="020B0604020202020204" pitchFamily="34" charset="0"/>
              </a:rPr>
              <a:t>Pattern analysis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Analyze videos with definitive observation schema</a:t>
            </a:r>
          </a:p>
          <a:p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7531ED-EF73-49C3-A3CC-05761D1D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        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E545D97-A47D-4C9E-B3CC-B3603A65B313}"/>
              </a:ext>
            </a:extLst>
          </p:cNvPr>
          <p:cNvSpPr txBox="1"/>
          <p:nvPr/>
        </p:nvSpPr>
        <p:spPr>
          <a:xfrm>
            <a:off x="3003132" y="3436902"/>
            <a:ext cx="49683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3BA0BB"/>
                </a:solidFill>
              </a:rPr>
              <a:t>1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2C8471F-ED4C-482A-8B08-C66F9DB4C071}"/>
              </a:ext>
            </a:extLst>
          </p:cNvPr>
          <p:cNvSpPr txBox="1"/>
          <p:nvPr/>
        </p:nvSpPr>
        <p:spPr>
          <a:xfrm>
            <a:off x="5211770" y="3436902"/>
            <a:ext cx="49683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896FA8"/>
                </a:solidFill>
              </a:rPr>
              <a:t>2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6E76822F-52ED-4F0A-85AA-4CA1808942E6}"/>
              </a:ext>
            </a:extLst>
          </p:cNvPr>
          <p:cNvSpPr txBox="1"/>
          <p:nvPr/>
        </p:nvSpPr>
        <p:spPr>
          <a:xfrm>
            <a:off x="7423184" y="3446362"/>
            <a:ext cx="49683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55983A"/>
                </a:solidFill>
              </a:rPr>
              <a:t>3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AB375583-7BFB-481A-8C57-096CF1303571}"/>
              </a:ext>
            </a:extLst>
          </p:cNvPr>
          <p:cNvSpPr txBox="1"/>
          <p:nvPr/>
        </p:nvSpPr>
        <p:spPr>
          <a:xfrm>
            <a:off x="9621457" y="3419410"/>
            <a:ext cx="49683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rgbClr val="D64242"/>
                </a:solidFill>
              </a:rPr>
              <a:t>4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C1F15B5-C0EF-415C-B0A3-0ED74342BB7E}"/>
              </a:ext>
            </a:extLst>
          </p:cNvPr>
          <p:cNvSpPr txBox="1"/>
          <p:nvPr/>
        </p:nvSpPr>
        <p:spPr>
          <a:xfrm>
            <a:off x="1009245" y="414489"/>
            <a:ext cx="353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2"/>
                </a:solidFill>
              </a:rPr>
              <a:t>Data analysis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29328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endParaRPr lang="nl-NL" dirty="0"/>
          </a:p>
        </p:txBody>
      </p:sp>
      <p:graphicFrame>
        <p:nvGraphicFramePr>
          <p:cNvPr id="2" name="Tijdelijke aanduiding voor inhoud 1">
            <a:extLst>
              <a:ext uri="{FF2B5EF4-FFF2-40B4-BE49-F238E27FC236}">
                <a16:creationId xmlns:a16="http://schemas.microsoft.com/office/drawing/2014/main" id="{B4A53A74-5078-4292-848E-3781CBBBD2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315174"/>
              </p:ext>
            </p:extLst>
          </p:nvPr>
        </p:nvGraphicFramePr>
        <p:xfrm>
          <a:off x="994197" y="2556828"/>
          <a:ext cx="10479088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603">
                  <a:extLst>
                    <a:ext uri="{9D8B030D-6E8A-4147-A177-3AD203B41FA5}">
                      <a16:colId xmlns:a16="http://schemas.microsoft.com/office/drawing/2014/main" val="1878350073"/>
                    </a:ext>
                  </a:extLst>
                </a:gridCol>
                <a:gridCol w="8374485">
                  <a:extLst>
                    <a:ext uri="{9D8B030D-6E8A-4147-A177-3AD203B41FA5}">
                      <a16:colId xmlns:a16="http://schemas.microsoft.com/office/drawing/2014/main" val="22585907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nl-NL" dirty="0" err="1"/>
                        <a:t>Layer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definition</a:t>
                      </a:r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Problem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layer</a:t>
                      </a:r>
                      <a:r>
                        <a:rPr lang="nl-NL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behavior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related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to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understanding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the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task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874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Design </a:t>
                      </a:r>
                      <a:r>
                        <a:rPr lang="nl-NL" dirty="0" err="1"/>
                        <a:t>layer</a:t>
                      </a:r>
                      <a:r>
                        <a:rPr lang="nl-NL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behavior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related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to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designing</a:t>
                      </a:r>
                      <a:r>
                        <a:rPr lang="nl-NL" dirty="0"/>
                        <a:t> a route </a:t>
                      </a:r>
                      <a:r>
                        <a:rPr lang="nl-NL" dirty="0" err="1"/>
                        <a:t>for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Cubetto</a:t>
                      </a:r>
                      <a:r>
                        <a:rPr lang="nl-NL" dirty="0"/>
                        <a:t>, </a:t>
                      </a:r>
                      <a:r>
                        <a:rPr lang="nl-NL" dirty="0" err="1"/>
                        <a:t>describing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it</a:t>
                      </a:r>
                      <a:r>
                        <a:rPr lang="nl-NL" dirty="0"/>
                        <a:t> in human </a:t>
                      </a:r>
                      <a:r>
                        <a:rPr lang="nl-NL" dirty="0" err="1"/>
                        <a:t>language</a:t>
                      </a:r>
                      <a:r>
                        <a:rPr lang="nl-NL" dirty="0"/>
                        <a:t> without </a:t>
                      </a:r>
                      <a:r>
                        <a:rPr lang="nl-NL" dirty="0" err="1"/>
                        <a:t>using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coding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blocks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206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Code </a:t>
                      </a:r>
                      <a:r>
                        <a:rPr lang="nl-NL" dirty="0" err="1"/>
                        <a:t>layer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behavior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related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to</a:t>
                      </a:r>
                      <a:r>
                        <a:rPr lang="nl-NL" dirty="0"/>
                        <a:t> translating </a:t>
                      </a:r>
                      <a:r>
                        <a:rPr lang="nl-NL" dirty="0" err="1"/>
                        <a:t>the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designed</a:t>
                      </a:r>
                      <a:r>
                        <a:rPr lang="nl-NL" dirty="0"/>
                        <a:t> route </a:t>
                      </a:r>
                      <a:r>
                        <a:rPr lang="nl-NL" dirty="0" err="1"/>
                        <a:t>into</a:t>
                      </a:r>
                      <a:r>
                        <a:rPr lang="nl-NL" dirty="0"/>
                        <a:t> a </a:t>
                      </a:r>
                      <a:r>
                        <a:rPr lang="nl-NL" dirty="0" err="1"/>
                        <a:t>sequence</a:t>
                      </a:r>
                      <a:r>
                        <a:rPr lang="nl-NL" dirty="0"/>
                        <a:t> of </a:t>
                      </a:r>
                      <a:r>
                        <a:rPr lang="nl-NL" dirty="0" err="1"/>
                        <a:t>coding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blocks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994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Execution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layer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Behavior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related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to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the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outcome</a:t>
                      </a:r>
                      <a:r>
                        <a:rPr lang="nl-NL" dirty="0"/>
                        <a:t> of </a:t>
                      </a:r>
                      <a:r>
                        <a:rPr lang="nl-NL" dirty="0" err="1"/>
                        <a:t>the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translated</a:t>
                      </a:r>
                      <a:r>
                        <a:rPr lang="nl-NL" dirty="0"/>
                        <a:t>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913569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Operationalization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0996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365" y="3206482"/>
            <a:ext cx="3079269" cy="445036"/>
          </a:xfrm>
        </p:spPr>
        <p:txBody>
          <a:bodyPr/>
          <a:lstStyle/>
          <a:p>
            <a:r>
              <a:rPr lang="nl-NL" dirty="0"/>
              <a:t>Video student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E177D7-5734-EB4B-B97F-0B20E61C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37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Pattern</a:t>
            </a:r>
            <a:r>
              <a:rPr lang="nl-NL" dirty="0"/>
              <a:t> analysis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C09F5B7E-5980-4598-A93B-7180A1449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0" y="2058988"/>
            <a:ext cx="10472858" cy="4106862"/>
          </a:xfrm>
        </p:spPr>
      </p:pic>
    </p:spTree>
    <p:extLst>
      <p:ext uri="{BB962C8B-B14F-4D97-AF65-F5344CB8AC3E}">
        <p14:creationId xmlns:p14="http://schemas.microsoft.com/office/powerpoint/2010/main" val="34927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Discussion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197" y="2294235"/>
            <a:ext cx="10478400" cy="4106104"/>
          </a:xfrm>
        </p:spPr>
        <p:txBody>
          <a:bodyPr/>
          <a:lstStyle/>
          <a:p>
            <a:r>
              <a:rPr lang="nl-NL" dirty="0" err="1"/>
              <a:t>Difficulties</a:t>
            </a:r>
            <a:r>
              <a:rPr lang="nl-NL" dirty="0"/>
              <a:t> </a:t>
            </a:r>
            <a:r>
              <a:rPr lang="nl-NL" dirty="0" err="1"/>
              <a:t>placing</a:t>
            </a:r>
            <a:r>
              <a:rPr lang="nl-NL" dirty="0"/>
              <a:t> </a:t>
            </a:r>
            <a:r>
              <a:rPr lang="nl-NL" dirty="0" err="1"/>
              <a:t>coding</a:t>
            </a:r>
            <a:r>
              <a:rPr lang="nl-NL" dirty="0"/>
              <a:t> </a:t>
            </a:r>
            <a:r>
              <a:rPr lang="nl-NL" dirty="0" err="1"/>
              <a:t>blocks</a:t>
            </a:r>
            <a:endParaRPr lang="nl-NL" dirty="0"/>
          </a:p>
          <a:p>
            <a:endParaRPr lang="nl-NL" i="1" dirty="0"/>
          </a:p>
          <a:p>
            <a:r>
              <a:rPr lang="nl-NL" dirty="0" err="1"/>
              <a:t>Shape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layout</a:t>
            </a:r>
            <a:r>
              <a:rPr lang="nl-NL" dirty="0"/>
              <a:t> remote control board</a:t>
            </a:r>
          </a:p>
          <a:p>
            <a:endParaRPr lang="nl-NL" dirty="0"/>
          </a:p>
          <a:p>
            <a:r>
              <a:rPr lang="nl-NL" dirty="0"/>
              <a:t>More time in code </a:t>
            </a:r>
            <a:r>
              <a:rPr lang="nl-NL" dirty="0" err="1"/>
              <a:t>layer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expected</a:t>
            </a:r>
            <a:r>
              <a:rPr lang="nl-NL" dirty="0"/>
              <a:t>?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i="1" dirty="0"/>
              <a:t>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Cubetto</a:t>
            </a:r>
            <a:endParaRPr lang="nl-NL" dirty="0"/>
          </a:p>
        </p:txBody>
      </p:sp>
      <p:pic>
        <p:nvPicPr>
          <p:cNvPr id="2050" name="Picture 2" descr="Afbeeldingsresultaat voor cubetto">
            <a:extLst>
              <a:ext uri="{FF2B5EF4-FFF2-40B4-BE49-F238E27FC236}">
                <a16:creationId xmlns:a16="http://schemas.microsoft.com/office/drawing/2014/main" id="{C57F99FC-CDBA-4E42-BE53-C0FBF07FC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58" y="2278970"/>
            <a:ext cx="3739339" cy="37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94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0487-2DA3-4F97-8B5D-3032C4E0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Overview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49D4DE-2B13-4076-AAD7-E17AA830D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29" y="836613"/>
            <a:ext cx="6344030" cy="52895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279625-0981-4135-A8DD-4A9B89BBA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Theoretical</a:t>
            </a:r>
            <a:r>
              <a:rPr lang="nl-NL" dirty="0"/>
              <a:t> Background</a:t>
            </a:r>
          </a:p>
          <a:p>
            <a:pPr>
              <a:lnSpc>
                <a:spcPct val="150000"/>
              </a:lnSpc>
            </a:pPr>
            <a:r>
              <a:rPr lang="nl-NL" dirty="0"/>
              <a:t>Method</a:t>
            </a:r>
          </a:p>
          <a:p>
            <a:pPr>
              <a:lnSpc>
                <a:spcPct val="150000"/>
              </a:lnSpc>
            </a:pPr>
            <a:r>
              <a:rPr lang="nl-NL" dirty="0" err="1"/>
              <a:t>Results</a:t>
            </a: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Analysis</a:t>
            </a:r>
          </a:p>
          <a:p>
            <a:pPr>
              <a:lnSpc>
                <a:spcPct val="150000"/>
              </a:lnSpc>
            </a:pPr>
            <a:r>
              <a:rPr lang="nl-NL" dirty="0" err="1"/>
              <a:t>Discussion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5599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Discussion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Distinction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design </a:t>
            </a:r>
            <a:r>
              <a:rPr lang="nl-NL" dirty="0" err="1"/>
              <a:t>layer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code </a:t>
            </a:r>
            <a:r>
              <a:rPr lang="nl-NL" dirty="0" err="1"/>
              <a:t>layer</a:t>
            </a:r>
            <a:endParaRPr lang="nl-NL" dirty="0"/>
          </a:p>
          <a:p>
            <a:endParaRPr lang="nl-NL" i="1" dirty="0"/>
          </a:p>
          <a:p>
            <a:r>
              <a:rPr lang="nl-NL" dirty="0" err="1"/>
              <a:t>Considered</a:t>
            </a:r>
            <a:r>
              <a:rPr lang="nl-NL" dirty="0"/>
              <a:t> split in design </a:t>
            </a:r>
            <a:r>
              <a:rPr lang="nl-NL" dirty="0" err="1"/>
              <a:t>layer</a:t>
            </a:r>
            <a:r>
              <a:rPr lang="nl-NL" dirty="0"/>
              <a:t>: abstract </a:t>
            </a:r>
            <a:r>
              <a:rPr lang="nl-NL" dirty="0" err="1"/>
              <a:t>and</a:t>
            </a:r>
            <a:r>
              <a:rPr lang="nl-NL" dirty="0"/>
              <a:t> concrete</a:t>
            </a:r>
          </a:p>
          <a:p>
            <a:endParaRPr lang="nl-NL" dirty="0"/>
          </a:p>
          <a:p>
            <a:r>
              <a:rPr lang="nl-NL" dirty="0"/>
              <a:t>Debugging or trial-</a:t>
            </a:r>
            <a:r>
              <a:rPr lang="nl-NL" dirty="0" err="1"/>
              <a:t>and</a:t>
            </a:r>
            <a:r>
              <a:rPr lang="nl-NL" dirty="0"/>
              <a:t>-error?</a:t>
            </a:r>
          </a:p>
          <a:p>
            <a:pPr marL="0" indent="0">
              <a:buNone/>
            </a:pPr>
            <a:r>
              <a:rPr lang="nl-NL" i="1" dirty="0"/>
              <a:t>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Layers</a:t>
            </a:r>
            <a:r>
              <a:rPr lang="nl-NL" dirty="0"/>
              <a:t> of </a:t>
            </a:r>
            <a:r>
              <a:rPr lang="nl-NL" dirty="0" err="1"/>
              <a:t>abstraction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B5EE9D4-8D62-4677-9463-8698C19A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40" y="3429000"/>
            <a:ext cx="3887473" cy="27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1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Succeeded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characterize</a:t>
            </a:r>
            <a:r>
              <a:rPr lang="nl-NL" dirty="0"/>
              <a:t> </a:t>
            </a:r>
            <a:r>
              <a:rPr lang="nl-NL" dirty="0" err="1"/>
              <a:t>abstraction</a:t>
            </a:r>
            <a:r>
              <a:rPr lang="nl-NL" dirty="0"/>
              <a:t> in </a:t>
            </a:r>
            <a:r>
              <a:rPr lang="nl-NL" dirty="0" err="1"/>
              <a:t>young</a:t>
            </a:r>
            <a:r>
              <a:rPr lang="nl-NL" dirty="0"/>
              <a:t> </a:t>
            </a:r>
            <a:r>
              <a:rPr lang="nl-NL" dirty="0" err="1"/>
              <a:t>students</a:t>
            </a:r>
            <a:r>
              <a:rPr lang="nl-NL" dirty="0"/>
              <a:t>’ </a:t>
            </a:r>
            <a:r>
              <a:rPr lang="nl-NL" dirty="0" err="1"/>
              <a:t>behavior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demonstrated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layers</a:t>
            </a:r>
            <a:r>
              <a:rPr lang="nl-NL" dirty="0"/>
              <a:t> of </a:t>
            </a:r>
            <a:r>
              <a:rPr lang="nl-NL" dirty="0" err="1"/>
              <a:t>abstraction</a:t>
            </a:r>
            <a:r>
              <a:rPr lang="nl-NL" dirty="0"/>
              <a:t> model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operationalize</a:t>
            </a:r>
            <a:r>
              <a:rPr lang="nl-NL" dirty="0"/>
              <a:t> </a:t>
            </a:r>
            <a:r>
              <a:rPr lang="nl-NL" dirty="0" err="1"/>
              <a:t>abstraction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Insight</a:t>
            </a:r>
            <a:r>
              <a:rPr lang="nl-NL" dirty="0"/>
              <a:t> on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engage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of </a:t>
            </a:r>
            <a:r>
              <a:rPr lang="nl-NL" dirty="0" err="1"/>
              <a:t>abstraction</a:t>
            </a:r>
            <a:r>
              <a:rPr lang="nl-NL" dirty="0"/>
              <a:t> over time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patterns</a:t>
            </a:r>
            <a:r>
              <a:rPr lang="nl-NL" dirty="0"/>
              <a:t> </a:t>
            </a:r>
            <a:r>
              <a:rPr lang="nl-NL" dirty="0" err="1"/>
              <a:t>emerge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time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0224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i="1" dirty="0"/>
              <a:t>How </a:t>
            </a:r>
            <a:r>
              <a:rPr lang="nl-NL" i="1" dirty="0" err="1"/>
              <a:t>can</a:t>
            </a:r>
            <a:r>
              <a:rPr lang="nl-NL" i="1" dirty="0"/>
              <a:t> </a:t>
            </a:r>
            <a:r>
              <a:rPr lang="nl-NL" i="1" dirty="0" err="1"/>
              <a:t>teachers</a:t>
            </a:r>
            <a:r>
              <a:rPr lang="nl-NL" i="1" dirty="0"/>
              <a:t> </a:t>
            </a:r>
            <a:r>
              <a:rPr lang="nl-NL" i="1" dirty="0" err="1"/>
              <a:t>use</a:t>
            </a:r>
            <a:r>
              <a:rPr lang="nl-NL" i="1" dirty="0"/>
              <a:t> LOA model </a:t>
            </a:r>
            <a:r>
              <a:rPr lang="nl-NL" i="1" dirty="0" err="1"/>
              <a:t>to</a:t>
            </a:r>
            <a:r>
              <a:rPr lang="nl-NL" i="1" dirty="0"/>
              <a:t> guide </a:t>
            </a:r>
            <a:r>
              <a:rPr lang="nl-NL" i="1" dirty="0" err="1"/>
              <a:t>their</a:t>
            </a:r>
            <a:r>
              <a:rPr lang="nl-NL" i="1" dirty="0"/>
              <a:t> support?</a:t>
            </a:r>
          </a:p>
          <a:p>
            <a:pPr marL="0" indent="0">
              <a:buNone/>
            </a:pPr>
            <a:r>
              <a:rPr lang="nl-NL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09927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/>
              <a:t>	</a:t>
            </a:r>
            <a:r>
              <a:rPr lang="nl-NL" sz="3200" dirty="0" err="1"/>
              <a:t>Any</a:t>
            </a:r>
            <a:r>
              <a:rPr lang="nl-NL" sz="3200" dirty="0"/>
              <a:t> </a:t>
            </a:r>
            <a:r>
              <a:rPr lang="nl-NL" sz="3200" dirty="0" err="1"/>
              <a:t>questions</a:t>
            </a:r>
            <a:r>
              <a:rPr lang="nl-NL" sz="3200" dirty="0"/>
              <a:t>?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dirty="0" err="1"/>
              <a:t>Josina</a:t>
            </a:r>
            <a:r>
              <a:rPr lang="nl-NL" dirty="0"/>
              <a:t> Koning:	</a:t>
            </a:r>
            <a:r>
              <a:rPr lang="nl-NL" dirty="0">
                <a:hlinkClick r:id="rId2"/>
              </a:rPr>
              <a:t>j.i.koning@pl.hanze.nl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Hylke Faber:		</a:t>
            </a:r>
            <a:r>
              <a:rPr lang="nl-NL" dirty="0">
                <a:hlinkClick r:id="rId3"/>
              </a:rPr>
              <a:t>h.h.faber@pl.hanze.nl</a:t>
            </a:r>
            <a:r>
              <a:rPr lang="nl-N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5406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Research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Understand, </a:t>
            </a:r>
            <a:r>
              <a:rPr lang="nl-NL" dirty="0" err="1"/>
              <a:t>and</a:t>
            </a:r>
            <a:r>
              <a:rPr lang="nl-NL" dirty="0"/>
              <a:t> make </a:t>
            </a:r>
            <a:r>
              <a:rPr lang="nl-NL" dirty="0" err="1"/>
              <a:t>use</a:t>
            </a:r>
            <a:r>
              <a:rPr lang="nl-NL" dirty="0"/>
              <a:t> of,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capabilities</a:t>
            </a:r>
            <a:r>
              <a:rPr lang="nl-NL" dirty="0"/>
              <a:t> of digital </a:t>
            </a:r>
            <a:r>
              <a:rPr lang="nl-NL" dirty="0" err="1"/>
              <a:t>technology</a:t>
            </a: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Allowing</a:t>
            </a:r>
            <a:r>
              <a:rPr lang="nl-NL" dirty="0"/>
              <a:t> </a:t>
            </a:r>
            <a:r>
              <a:rPr lang="nl-NL" dirty="0" err="1"/>
              <a:t>children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participate</a:t>
            </a:r>
            <a:r>
              <a:rPr lang="nl-NL" dirty="0"/>
              <a:t> in </a:t>
            </a:r>
            <a:r>
              <a:rPr lang="nl-NL" i="1" dirty="0"/>
              <a:t>digital</a:t>
            </a:r>
            <a:r>
              <a:rPr lang="nl-NL" dirty="0"/>
              <a:t> society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How </a:t>
            </a:r>
            <a:r>
              <a:rPr lang="nl-NL" dirty="0" err="1"/>
              <a:t>can</a:t>
            </a:r>
            <a:r>
              <a:rPr lang="nl-NL" dirty="0"/>
              <a:t> we, as a teacher-trainers, </a:t>
            </a:r>
            <a:r>
              <a:rPr lang="nl-NL" dirty="0" err="1"/>
              <a:t>contribute</a:t>
            </a:r>
            <a:r>
              <a:rPr lang="nl-NL" dirty="0"/>
              <a:t>?</a:t>
            </a:r>
          </a:p>
          <a:p>
            <a:pPr>
              <a:lnSpc>
                <a:spcPct val="150000"/>
              </a:lnSpc>
            </a:pPr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Context of </a:t>
            </a:r>
            <a:r>
              <a:rPr lang="nl-NL" dirty="0" err="1"/>
              <a:t>this</a:t>
            </a:r>
            <a:r>
              <a:rPr lang="nl-NL" dirty="0"/>
              <a:t> paper</a:t>
            </a:r>
          </a:p>
        </p:txBody>
      </p:sp>
    </p:spTree>
    <p:extLst>
      <p:ext uri="{BB962C8B-B14F-4D97-AF65-F5344CB8AC3E}">
        <p14:creationId xmlns:p14="http://schemas.microsoft.com/office/powerpoint/2010/main" val="168130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Research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197" y="3429000"/>
            <a:ext cx="10478400" cy="2736304"/>
          </a:xfrm>
        </p:spPr>
        <p:txBody>
          <a:bodyPr numCol="3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sz="11500" dirty="0"/>
              <a:t>👶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1500" dirty="0"/>
              <a:t>👦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1500" dirty="0"/>
              <a:t>👨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Context of </a:t>
            </a:r>
            <a:r>
              <a:rPr lang="nl-NL" dirty="0" err="1"/>
              <a:t>this</a:t>
            </a:r>
            <a:r>
              <a:rPr lang="nl-NL" dirty="0"/>
              <a:t> paper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FEDC4169-D364-B04C-A7A8-A2AC99CD39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5DCFBC8A-760D-2344-B686-8BF1174B6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3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8903BE91-DD44-7D43-81B2-23EDBD808D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289BF976-3AE4-0244-8659-157601239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81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U-turn Arrow 26">
            <a:extLst>
              <a:ext uri="{FF2B5EF4-FFF2-40B4-BE49-F238E27FC236}">
                <a16:creationId xmlns:a16="http://schemas.microsoft.com/office/drawing/2014/main" id="{17E44822-AE4D-3042-AA93-5851286A922A}"/>
              </a:ext>
            </a:extLst>
          </p:cNvPr>
          <p:cNvSpPr/>
          <p:nvPr/>
        </p:nvSpPr>
        <p:spPr>
          <a:xfrm>
            <a:off x="2952887" y="3269976"/>
            <a:ext cx="3143112" cy="685800"/>
          </a:xfrm>
          <a:prstGeom prst="utur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A7F8A8-4445-0048-829F-ECCA0A832707}"/>
              </a:ext>
            </a:extLst>
          </p:cNvPr>
          <p:cNvSpPr txBox="1"/>
          <p:nvPr/>
        </p:nvSpPr>
        <p:spPr>
          <a:xfrm>
            <a:off x="1047750" y="5658659"/>
            <a:ext cx="10478399" cy="338554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nl-NL" dirty="0"/>
              <a:t>Child</a:t>
            </a:r>
          </a:p>
          <a:p>
            <a:pPr algn="ctr"/>
            <a:r>
              <a:rPr lang="nl-NL" dirty="0"/>
              <a:t>(Student) Teacher</a:t>
            </a:r>
          </a:p>
          <a:p>
            <a:pPr algn="ctr"/>
            <a:r>
              <a:rPr lang="nl-NL" dirty="0"/>
              <a:t>Teacher-trainer</a:t>
            </a:r>
          </a:p>
        </p:txBody>
      </p:sp>
      <p:sp>
        <p:nvSpPr>
          <p:cNvPr id="13" name="U-turn Arrow 12">
            <a:extLst>
              <a:ext uri="{FF2B5EF4-FFF2-40B4-BE49-F238E27FC236}">
                <a16:creationId xmlns:a16="http://schemas.microsoft.com/office/drawing/2014/main" id="{A4980752-4EDA-5E45-80D2-72FD74B55E05}"/>
              </a:ext>
            </a:extLst>
          </p:cNvPr>
          <p:cNvSpPr/>
          <p:nvPr/>
        </p:nvSpPr>
        <p:spPr>
          <a:xfrm>
            <a:off x="6554166" y="3269976"/>
            <a:ext cx="3143112" cy="685800"/>
          </a:xfrm>
          <a:prstGeom prst="utur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3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Research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197" y="3429000"/>
            <a:ext cx="10478400" cy="2736304"/>
          </a:xfrm>
        </p:spPr>
        <p:txBody>
          <a:bodyPr numCol="3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sz="11500" dirty="0"/>
              <a:t>👶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1500" dirty="0"/>
              <a:t>👦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1500" dirty="0"/>
              <a:t>👨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Context of </a:t>
            </a:r>
            <a:r>
              <a:rPr lang="nl-NL" dirty="0" err="1"/>
              <a:t>this</a:t>
            </a:r>
            <a:r>
              <a:rPr lang="nl-NL" dirty="0"/>
              <a:t> paper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FEDC4169-D364-B04C-A7A8-A2AC99CD39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5DCFBC8A-760D-2344-B686-8BF1174B6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3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8903BE91-DD44-7D43-81B2-23EDBD808D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289BF976-3AE4-0244-8659-157601239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81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A7F8A8-4445-0048-829F-ECCA0A832707}"/>
              </a:ext>
            </a:extLst>
          </p:cNvPr>
          <p:cNvSpPr txBox="1"/>
          <p:nvPr/>
        </p:nvSpPr>
        <p:spPr>
          <a:xfrm>
            <a:off x="1047750" y="5658659"/>
            <a:ext cx="10478399" cy="338554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nl-NL" dirty="0"/>
              <a:t>Child</a:t>
            </a:r>
          </a:p>
          <a:p>
            <a:pPr algn="ctr"/>
            <a:r>
              <a:rPr lang="nl-NL" dirty="0"/>
              <a:t>(Student) Teacher</a:t>
            </a:r>
          </a:p>
          <a:p>
            <a:pPr algn="ctr"/>
            <a:r>
              <a:rPr lang="nl-NL" dirty="0"/>
              <a:t>Teacher-trainer</a:t>
            </a:r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12D33C4E-983C-FD4F-8D1A-80A184A322A8}"/>
              </a:ext>
            </a:extLst>
          </p:cNvPr>
          <p:cNvSpPr/>
          <p:nvPr/>
        </p:nvSpPr>
        <p:spPr>
          <a:xfrm>
            <a:off x="1352550" y="3612876"/>
            <a:ext cx="2941154" cy="2812774"/>
          </a:xfrm>
          <a:prstGeom prst="donut">
            <a:avLst>
              <a:gd name="adj" fmla="val 583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6CFCFF0-4706-ED42-AAD5-D75EDE86D1B8}"/>
              </a:ext>
            </a:extLst>
          </p:cNvPr>
          <p:cNvSpPr txBox="1">
            <a:spLocks/>
          </p:cNvSpPr>
          <p:nvPr/>
        </p:nvSpPr>
        <p:spPr>
          <a:xfrm>
            <a:off x="4293703" y="2059200"/>
            <a:ext cx="7178893" cy="1736857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24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defRPr sz="24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4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defRPr sz="24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»"/>
              <a:defRPr sz="24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i="1" baseline="0" dirty="0"/>
              <a:t>Goal: teaching computational thinking</a:t>
            </a:r>
          </a:p>
          <a:p>
            <a:pPr marL="0" indent="0" algn="r">
              <a:buFont typeface="Arial"/>
              <a:buNone/>
            </a:pPr>
            <a:endParaRPr lang="en-US" i="1" baseline="0" dirty="0"/>
          </a:p>
          <a:p>
            <a:pPr marL="0" indent="0" algn="r">
              <a:buFont typeface="Arial"/>
              <a:buNone/>
            </a:pPr>
            <a:r>
              <a:rPr lang="en-US" i="1" baseline="0" dirty="0"/>
              <a:t>Focus: abstraction</a:t>
            </a:r>
          </a:p>
        </p:txBody>
      </p:sp>
    </p:spTree>
    <p:extLst>
      <p:ext uri="{BB962C8B-B14F-4D97-AF65-F5344CB8AC3E}">
        <p14:creationId xmlns:p14="http://schemas.microsoft.com/office/powerpoint/2010/main" val="280061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Research question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FEDC4169-D364-B04C-A7A8-A2AC99CD39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5DCFBC8A-760D-2344-B686-8BF1174B6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3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8903BE91-DD44-7D43-81B2-23EDBD808D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289BF976-3AE4-0244-8659-157601239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81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A1E8C-0AAF-104C-85C3-BC9ED545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197" y="2059200"/>
            <a:ext cx="10478400" cy="3938013"/>
          </a:xfrm>
        </p:spPr>
        <p:txBody>
          <a:bodyPr/>
          <a:lstStyle/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How can abstraction be operationalized to characterize behavior of 5 to 6 year old students tasked with programming an algorithmic task?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5320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Research question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FEDC4169-D364-B04C-A7A8-A2AC99CD39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5DCFBC8A-760D-2344-B686-8BF1174B61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73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8903BE91-DD44-7D43-81B2-23EDBD808D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77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289BF976-3AE4-0244-8659-157601239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81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A1E8C-0AAF-104C-85C3-BC9ED545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197" y="2059200"/>
            <a:ext cx="10478400" cy="3938013"/>
          </a:xfrm>
        </p:spPr>
        <p:txBody>
          <a:bodyPr/>
          <a:lstStyle/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How can abstraction be operationalized to characterize behavior of 5 to 6 year old students tasked with programming an algorithmic task? </a:t>
            </a:r>
          </a:p>
          <a:p>
            <a:endParaRPr lang="nl-NL" dirty="0"/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026FC4AB-F105-104D-9291-702E899245F1}"/>
              </a:ext>
            </a:extLst>
          </p:cNvPr>
          <p:cNvSpPr/>
          <p:nvPr/>
        </p:nvSpPr>
        <p:spPr>
          <a:xfrm>
            <a:off x="6709877" y="160338"/>
            <a:ext cx="4606163" cy="4608576"/>
          </a:xfrm>
          <a:prstGeom prst="donut">
            <a:avLst>
              <a:gd name="adj" fmla="val 11072"/>
            </a:avLst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A675B-15A5-F44B-A639-C1B707458D2A}"/>
              </a:ext>
            </a:extLst>
          </p:cNvPr>
          <p:cNvSpPr txBox="1"/>
          <p:nvPr/>
        </p:nvSpPr>
        <p:spPr>
          <a:xfrm>
            <a:off x="6744387" y="1719011"/>
            <a:ext cx="4601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5050"/>
                </a:solidFill>
              </a:rPr>
              <a:t>QUALITATIVE STUDY</a:t>
            </a:r>
          </a:p>
        </p:txBody>
      </p:sp>
    </p:spTree>
    <p:extLst>
      <p:ext uri="{BB962C8B-B14F-4D97-AF65-F5344CB8AC3E}">
        <p14:creationId xmlns:p14="http://schemas.microsoft.com/office/powerpoint/2010/main" val="2460895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Theoretical</a:t>
            </a:r>
            <a:r>
              <a:rPr lang="nl-NL" dirty="0"/>
              <a:t> 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 err="1"/>
              <a:t>Layers</a:t>
            </a:r>
            <a:r>
              <a:rPr lang="nl-NL" dirty="0"/>
              <a:t> of </a:t>
            </a:r>
            <a:r>
              <a:rPr lang="nl-NL" dirty="0" err="1"/>
              <a:t>Abstraction</a:t>
            </a: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Educational</a:t>
            </a:r>
            <a:r>
              <a:rPr lang="nl-NL" dirty="0"/>
              <a:t> Design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Early</a:t>
            </a:r>
            <a:r>
              <a:rPr lang="nl-NL" dirty="0"/>
              <a:t> </a:t>
            </a:r>
            <a:r>
              <a:rPr lang="nl-NL" dirty="0" err="1"/>
              <a:t>childhood</a:t>
            </a:r>
            <a:r>
              <a:rPr lang="nl-NL" dirty="0"/>
              <a:t> </a:t>
            </a:r>
            <a:r>
              <a:rPr lang="nl-NL" dirty="0" err="1"/>
              <a:t>programming</a:t>
            </a:r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7733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DFD5E6-D5DC-4248-8EAC-41D491A0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Layers of Abstraction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E0556-B671-4248-ACF8-8E3A7DB0B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Problem</a:t>
            </a: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Design (</a:t>
            </a:r>
            <a:r>
              <a:rPr lang="nl-NL" i="1" dirty="0"/>
              <a:t>object</a:t>
            </a:r>
            <a:r>
              <a:rPr lang="nl-NL" dirty="0"/>
              <a:t> level)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Code (</a:t>
            </a:r>
            <a:r>
              <a:rPr lang="nl-NL" i="1" dirty="0"/>
              <a:t>program</a:t>
            </a:r>
            <a:r>
              <a:rPr lang="nl-NL" dirty="0"/>
              <a:t> level)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err="1"/>
              <a:t>Execution</a:t>
            </a:r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557D90-C86F-43CC-AF45-9ABF5ABE2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Perrenet et al, 2005</a:t>
            </a:r>
          </a:p>
        </p:txBody>
      </p:sp>
    </p:spTree>
    <p:extLst>
      <p:ext uri="{BB962C8B-B14F-4D97-AF65-F5344CB8AC3E}">
        <p14:creationId xmlns:p14="http://schemas.microsoft.com/office/powerpoint/2010/main" val="973527976"/>
      </p:ext>
    </p:extLst>
  </p:cSld>
  <p:clrMapOvr>
    <a:masterClrMapping/>
  </p:clrMapOvr>
</p:sld>
</file>

<file path=ppt/theme/theme1.xml><?xml version="1.0" encoding="utf-8"?>
<a:theme xmlns:a="http://schemas.openxmlformats.org/drawingml/2006/main" name="HG NL Breedbeeld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G NL Breedbeeld" id="{AC398CE4-AC99-4F46-A626-63C5537C1CB4}" vid="{8DF8C9AA-86E6-4F8F-87AD-049D157C8AC0}"/>
    </a:ext>
  </a:extLst>
</a:theme>
</file>

<file path=ppt/theme/theme2.xml><?xml version="1.0" encoding="utf-8"?>
<a:theme xmlns:a="http://schemas.openxmlformats.org/drawingml/2006/main" name="2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DF52CD1518440A9410417543192CF" ma:contentTypeVersion="11" ma:contentTypeDescription="Een nieuw document maken." ma:contentTypeScope="" ma:versionID="7febddaa2515c1d5b94d1ebd12871ce4">
  <xsd:schema xmlns:xsd="http://www.w3.org/2001/XMLSchema" xmlns:xs="http://www.w3.org/2001/XMLSchema" xmlns:p="http://schemas.microsoft.com/office/2006/metadata/properties" xmlns:ns3="41d31240-3f9b-4160-aa9d-7e114304e6cc" xmlns:ns4="d665bda0-32f6-4388-bc96-c7f43a2006b3" targetNamespace="http://schemas.microsoft.com/office/2006/metadata/properties" ma:root="true" ma:fieldsID="d96639094c7ee0f723815889ed82e658" ns3:_="" ns4:_="">
    <xsd:import namespace="41d31240-3f9b-4160-aa9d-7e114304e6cc"/>
    <xsd:import namespace="d665bda0-32f6-4388-bc96-c7f43a2006b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31240-3f9b-4160-aa9d-7e114304e6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5bda0-32f6-4388-bc96-c7f43a2006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D41B07-8750-4373-85DB-65209F4701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31240-3f9b-4160-aa9d-7e114304e6cc"/>
    <ds:schemaRef ds:uri="d665bda0-32f6-4388-bc96-c7f43a2006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A1ECA9-711B-455D-98D0-A621B56C1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BEB22B-0A33-4153-9DD2-E8FB026B1267}">
  <ds:schemaRefs>
    <ds:schemaRef ds:uri="http://schemas.microsoft.com/office/2006/documentManagement/types"/>
    <ds:schemaRef ds:uri="http://schemas.microsoft.com/office/infopath/2007/PartnerControls"/>
    <ds:schemaRef ds:uri="41d31240-3f9b-4160-aa9d-7e114304e6cc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665bda0-32f6-4388-bc96-c7f43a2006b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HG NL Breedbeeld</Template>
  <TotalTime>13512</TotalTime>
  <Words>578</Words>
  <Application>Microsoft Macintosh PowerPoint</Application>
  <PresentationFormat>Widescreen</PresentationFormat>
  <Paragraphs>165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HG NL Breedbeeld</vt:lpstr>
      <vt:lpstr>2_Aangepast ontwerp</vt:lpstr>
      <vt:lpstr>1_Aangepast ontwerp</vt:lpstr>
      <vt:lpstr>4_Aangepast ontwerp</vt:lpstr>
      <vt:lpstr>3_Aangepast ontwerp</vt:lpstr>
      <vt:lpstr>  Observing Abstraction with Cubetto</vt:lpstr>
      <vt:lpstr>Overview</vt:lpstr>
      <vt:lpstr>Research project</vt:lpstr>
      <vt:lpstr>Research project</vt:lpstr>
      <vt:lpstr>Research project</vt:lpstr>
      <vt:lpstr>Research question</vt:lpstr>
      <vt:lpstr>Research question</vt:lpstr>
      <vt:lpstr>Theoretical background</vt:lpstr>
      <vt:lpstr>Layers of Abstraction</vt:lpstr>
      <vt:lpstr>Layers of Abstraction</vt:lpstr>
      <vt:lpstr>Educational Design</vt:lpstr>
      <vt:lpstr>Early childhood programming</vt:lpstr>
      <vt:lpstr>Method</vt:lpstr>
      <vt:lpstr>Educational design</vt:lpstr>
      <vt:lpstr>         </vt:lpstr>
      <vt:lpstr>Results</vt:lpstr>
      <vt:lpstr>Results</vt:lpstr>
      <vt:lpstr>Results</vt:lpstr>
      <vt:lpstr>Discussion</vt:lpstr>
      <vt:lpstr>Discussion</vt:lpstr>
      <vt:lpstr>Conclusion</vt:lpstr>
      <vt:lpstr>Future research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Innovatiewerkplaats ICT en Didactiek</dc:title>
  <dc:creator>Wierdsma MDM, Menno</dc:creator>
  <cp:lastModifiedBy>Faber HH, Hylke</cp:lastModifiedBy>
  <cp:revision>299</cp:revision>
  <cp:lastPrinted>2018-03-26T08:44:07Z</cp:lastPrinted>
  <dcterms:created xsi:type="dcterms:W3CDTF">2017-11-06T19:46:29Z</dcterms:created>
  <dcterms:modified xsi:type="dcterms:W3CDTF">2019-11-18T08:10:07Z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0x010100FD4DF52CD1518440A9410417543192CF</vt:lpwstr>
  </property>
</Properties>
</file>