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63" r:id="rId3"/>
    <p:sldId id="264" r:id="rId4"/>
    <p:sldId id="265" r:id="rId5"/>
    <p:sldId id="266" r:id="rId6"/>
    <p:sldId id="267" r:id="rId7"/>
    <p:sldId id="270" r:id="rId8"/>
    <p:sldId id="272" r:id="rId9"/>
    <p:sldId id="273" r:id="rId10"/>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93440-2720-4A10-9793-8F6F33025F1F}" type="datetimeFigureOut">
              <a:rPr lang="en-CY" smtClean="0"/>
              <a:t>24/08/2023</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94816-3D3D-4F66-90E6-2C3C88FEFB2F}" type="slidenum">
              <a:rPr lang="en-CY" smtClean="0"/>
              <a:t>‹#›</a:t>
            </a:fld>
            <a:endParaRPr lang="en-CY"/>
          </a:p>
        </p:txBody>
      </p:sp>
    </p:spTree>
    <p:extLst>
      <p:ext uri="{BB962C8B-B14F-4D97-AF65-F5344CB8AC3E}">
        <p14:creationId xmlns:p14="http://schemas.microsoft.com/office/powerpoint/2010/main" val="188851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963A-B72C-AF24-5468-427367A512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F2A777F1-098E-1CEC-42DD-B0D84168F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4C231F53-6878-85C9-5A63-3B4BDD32854E}"/>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5" name="Footer Placeholder 4">
            <a:extLst>
              <a:ext uri="{FF2B5EF4-FFF2-40B4-BE49-F238E27FC236}">
                <a16:creationId xmlns:a16="http://schemas.microsoft.com/office/drawing/2014/main" id="{96E8F2EC-3612-75CC-94C9-88A8A770E274}"/>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7EB318A4-18AC-514C-F1CC-465D89C51C6E}"/>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111085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9D08-2342-235B-032B-5F173E106409}"/>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81ECADA-AC6C-174E-8F81-AEC6801C84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338C0BBF-7E22-9763-7066-11FF8B77272D}"/>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5" name="Footer Placeholder 4">
            <a:extLst>
              <a:ext uri="{FF2B5EF4-FFF2-40B4-BE49-F238E27FC236}">
                <a16:creationId xmlns:a16="http://schemas.microsoft.com/office/drawing/2014/main" id="{FFA03AC7-9C98-FF93-5574-117C613799D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9A1EE40F-C793-7710-5CA0-C8DA3039571A}"/>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103240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9E738-04FC-F7D2-8FD7-043DE5D70C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388D2FF2-F997-FFDC-17BD-33628BE7D6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64F09FC0-E58B-4007-9641-780B95317A86}"/>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5" name="Footer Placeholder 4">
            <a:extLst>
              <a:ext uri="{FF2B5EF4-FFF2-40B4-BE49-F238E27FC236}">
                <a16:creationId xmlns:a16="http://schemas.microsoft.com/office/drawing/2014/main" id="{700A8AFE-D5FD-7C8D-98E4-B757D90D557A}"/>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80D1CE32-3496-34BC-913B-6C6BEDE0B9FC}"/>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100302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2A7C9-BDAA-E299-5DEA-0909951F5481}"/>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CB3DE5BE-553B-A791-7F0B-2BE448DEA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678BE7FA-183F-E741-5376-7F32D72ED66C}"/>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5" name="Footer Placeholder 4">
            <a:extLst>
              <a:ext uri="{FF2B5EF4-FFF2-40B4-BE49-F238E27FC236}">
                <a16:creationId xmlns:a16="http://schemas.microsoft.com/office/drawing/2014/main" id="{02703291-405F-529C-3AB0-C92CBDCF829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D0358B8-6EB8-C6DA-50CA-0B26AD7C8BA1}"/>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390475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FD13-5741-A3ED-564A-3BB9643E7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26E30985-B789-09B1-847A-9303927020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972DFE-8C32-AF99-0D10-E7ACB86CD0A3}"/>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5" name="Footer Placeholder 4">
            <a:extLst>
              <a:ext uri="{FF2B5EF4-FFF2-40B4-BE49-F238E27FC236}">
                <a16:creationId xmlns:a16="http://schemas.microsoft.com/office/drawing/2014/main" id="{6325D49C-F7C9-69C0-D22C-0606903986D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7C95E242-43EA-E30D-5474-AAAFA8453C31}"/>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85913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182-0967-C75B-C40E-3830B5147EE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49FEA90-1B69-7F11-1F74-D7FC2B074A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21868DCB-B967-AF00-8115-58DDEAB22B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1D7DF74-85EF-BC0E-C001-BB1E65F7E594}"/>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6" name="Footer Placeholder 5">
            <a:extLst>
              <a:ext uri="{FF2B5EF4-FFF2-40B4-BE49-F238E27FC236}">
                <a16:creationId xmlns:a16="http://schemas.microsoft.com/office/drawing/2014/main" id="{D4651FFC-B182-972C-FC72-CD2B35DEFE8A}"/>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672F374-0B5E-09FC-9BB9-9AC7FB3BA75C}"/>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337709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E1F1-196A-D8AB-309C-F84D938929D1}"/>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8BCD8799-8B8E-3EDE-745A-33F16185D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241214-22D8-BE09-16EF-0FF47F66A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BB5982F6-5A24-B4AE-4719-FF9312184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E1C3A6-C5B3-2A98-711E-0BCCB74C54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C8765DDC-BD5C-EC45-38CD-3C1DDF2ABFEF}"/>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8" name="Footer Placeholder 7">
            <a:extLst>
              <a:ext uri="{FF2B5EF4-FFF2-40B4-BE49-F238E27FC236}">
                <a16:creationId xmlns:a16="http://schemas.microsoft.com/office/drawing/2014/main" id="{C864F4B3-E3DF-71A1-9CF5-F428413A0F1B}"/>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5D1DB502-D470-D552-1A4C-1560A5240C46}"/>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337443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EB8A-D60D-BE78-E1C9-134E86264E8F}"/>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BA99887D-F278-CCFB-0733-1047805109D4}"/>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4" name="Footer Placeholder 3">
            <a:extLst>
              <a:ext uri="{FF2B5EF4-FFF2-40B4-BE49-F238E27FC236}">
                <a16:creationId xmlns:a16="http://schemas.microsoft.com/office/drawing/2014/main" id="{2FE2446F-BCF4-DFDD-A33E-DBB74F704936}"/>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75C5642C-34B4-A381-3935-A755C9B5975D}"/>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360999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ABEC4-E4FB-57D8-06CC-C1147B685A98}"/>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3" name="Footer Placeholder 2">
            <a:extLst>
              <a:ext uri="{FF2B5EF4-FFF2-40B4-BE49-F238E27FC236}">
                <a16:creationId xmlns:a16="http://schemas.microsoft.com/office/drawing/2014/main" id="{3C8A72B5-8CF1-9E8F-D61B-D4B8033125B6}"/>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61F951AC-C1DE-4B2F-4010-FF43A74ADF95}"/>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378893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267B-B6D3-D8AF-4558-D434D8580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C4465C65-438D-EBD2-5481-8151E0FD45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7BF3128-DFB8-C6B8-C1CB-0034336FB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DF7ABD-4468-9C81-F252-8AA79AFD7301}"/>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6" name="Footer Placeholder 5">
            <a:extLst>
              <a:ext uri="{FF2B5EF4-FFF2-40B4-BE49-F238E27FC236}">
                <a16:creationId xmlns:a16="http://schemas.microsoft.com/office/drawing/2014/main" id="{4D085ACE-0C3B-1AC6-5A4B-211F914611F5}"/>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45ADC35F-9FB8-D1FA-1BF0-5374FE2651D7}"/>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89053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4DF5-3DE5-A3A2-D2F6-8FE6BE0A7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9D108B2C-F350-1DE2-A3F2-725E86CCF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A7CBC273-4B4C-BFC8-36C1-60A1ECA34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580B3-3DE0-D540-46E1-EF8A77408710}"/>
              </a:ext>
            </a:extLst>
          </p:cNvPr>
          <p:cNvSpPr>
            <a:spLocks noGrp="1"/>
          </p:cNvSpPr>
          <p:nvPr>
            <p:ph type="dt" sz="half" idx="10"/>
          </p:nvPr>
        </p:nvSpPr>
        <p:spPr/>
        <p:txBody>
          <a:bodyPr/>
          <a:lstStyle/>
          <a:p>
            <a:fld id="{8F7BEDCF-5F1F-4CAD-87B0-9DB0241BFEAF}" type="datetimeFigureOut">
              <a:rPr lang="en-CY" smtClean="0"/>
              <a:t>24/08/2023</a:t>
            </a:fld>
            <a:endParaRPr lang="en-CY"/>
          </a:p>
        </p:txBody>
      </p:sp>
      <p:sp>
        <p:nvSpPr>
          <p:cNvPr id="6" name="Footer Placeholder 5">
            <a:extLst>
              <a:ext uri="{FF2B5EF4-FFF2-40B4-BE49-F238E27FC236}">
                <a16:creationId xmlns:a16="http://schemas.microsoft.com/office/drawing/2014/main" id="{5866AB5D-319B-4B22-823C-AD8ECECB6D17}"/>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695F274D-6C02-B806-4A39-087A2F5FF01A}"/>
              </a:ext>
            </a:extLst>
          </p:cNvPr>
          <p:cNvSpPr>
            <a:spLocks noGrp="1"/>
          </p:cNvSpPr>
          <p:nvPr>
            <p:ph type="sldNum" sz="quarter" idx="12"/>
          </p:nvPr>
        </p:nvSpPr>
        <p:spPr/>
        <p:txBody>
          <a:bodyPr/>
          <a:lstStyle/>
          <a:p>
            <a:fld id="{62754657-DF8F-40F8-A0D5-974455B70B28}" type="slidenum">
              <a:rPr lang="en-CY" smtClean="0"/>
              <a:t>‹#›</a:t>
            </a:fld>
            <a:endParaRPr lang="en-CY"/>
          </a:p>
        </p:txBody>
      </p:sp>
    </p:spTree>
    <p:extLst>
      <p:ext uri="{BB962C8B-B14F-4D97-AF65-F5344CB8AC3E}">
        <p14:creationId xmlns:p14="http://schemas.microsoft.com/office/powerpoint/2010/main" val="317730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1CD2F-7224-9D39-07E7-7F753EA9D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14C99958-8EE6-5496-2AB0-F54ECF330D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16B7CDE-5249-4464-F01C-E2EF62772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BEDCF-5F1F-4CAD-87B0-9DB0241BFEAF}" type="datetimeFigureOut">
              <a:rPr lang="en-CY" smtClean="0"/>
              <a:t>24/08/2023</a:t>
            </a:fld>
            <a:endParaRPr lang="en-CY"/>
          </a:p>
        </p:txBody>
      </p:sp>
      <p:sp>
        <p:nvSpPr>
          <p:cNvPr id="5" name="Footer Placeholder 4">
            <a:extLst>
              <a:ext uri="{FF2B5EF4-FFF2-40B4-BE49-F238E27FC236}">
                <a16:creationId xmlns:a16="http://schemas.microsoft.com/office/drawing/2014/main" id="{F82936EE-A26A-A549-76B4-739C8A412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E5E7198F-C55A-5BAD-5D0B-A7E63D8480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54657-DF8F-40F8-A0D5-974455B70B28}" type="slidenum">
              <a:rPr lang="en-CY" smtClean="0"/>
              <a:t>‹#›</a:t>
            </a:fld>
            <a:endParaRPr lang="en-CY"/>
          </a:p>
        </p:txBody>
      </p:sp>
    </p:spTree>
    <p:extLst>
      <p:ext uri="{BB962C8B-B14F-4D97-AF65-F5344CB8AC3E}">
        <p14:creationId xmlns:p14="http://schemas.microsoft.com/office/powerpoint/2010/main" val="143672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easyacademi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easyacademi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easyconference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info@easyconferences.e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B52C74-79D5-6933-FDE4-F281DFE641DC}"/>
              </a:ext>
            </a:extLst>
          </p:cNvPr>
          <p:cNvSpPr txBox="1">
            <a:spLocks/>
          </p:cNvSpPr>
          <p:nvPr/>
        </p:nvSpPr>
        <p:spPr>
          <a:xfrm>
            <a:off x="3813759" y="4264771"/>
            <a:ext cx="5017004" cy="132556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0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CONFERENCE PLATFORM</a:t>
            </a:r>
            <a:endParaRPr lang="en-CY" b="1"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Rectangle 5">
            <a:extLst>
              <a:ext uri="{FF2B5EF4-FFF2-40B4-BE49-F238E27FC236}">
                <a16:creationId xmlns:a16="http://schemas.microsoft.com/office/drawing/2014/main" id="{B6E8142B-66F6-B503-D027-5D8F475A7307}"/>
              </a:ext>
            </a:extLst>
          </p:cNvPr>
          <p:cNvSpPr/>
          <p:nvPr/>
        </p:nvSpPr>
        <p:spPr>
          <a:xfrm>
            <a:off x="0" y="0"/>
            <a:ext cx="102550" cy="6751178"/>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7" name="Rectangle 6">
            <a:extLst>
              <a:ext uri="{FF2B5EF4-FFF2-40B4-BE49-F238E27FC236}">
                <a16:creationId xmlns:a16="http://schemas.microsoft.com/office/drawing/2014/main" id="{FF5770DA-FEAD-772F-05FC-4BA897E3567A}"/>
              </a:ext>
            </a:extLst>
          </p:cNvPr>
          <p:cNvSpPr/>
          <p:nvPr/>
        </p:nvSpPr>
        <p:spPr>
          <a:xfrm rot="5400000">
            <a:off x="6044725" y="706453"/>
            <a:ext cx="102550" cy="12192000"/>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8" name="Rectangle 7">
            <a:extLst>
              <a:ext uri="{FF2B5EF4-FFF2-40B4-BE49-F238E27FC236}">
                <a16:creationId xmlns:a16="http://schemas.microsoft.com/office/drawing/2014/main" id="{577D955F-2839-EEAD-5918-6E6420037236}"/>
              </a:ext>
            </a:extLst>
          </p:cNvPr>
          <p:cNvSpPr/>
          <p:nvPr/>
        </p:nvSpPr>
        <p:spPr>
          <a:xfrm rot="16200000">
            <a:off x="6044725" y="-6041059"/>
            <a:ext cx="102550" cy="12192001"/>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9" name="Rectangle 8">
            <a:extLst>
              <a:ext uri="{FF2B5EF4-FFF2-40B4-BE49-F238E27FC236}">
                <a16:creationId xmlns:a16="http://schemas.microsoft.com/office/drawing/2014/main" id="{84BE4307-546D-2B66-F512-3CA861228793}"/>
              </a:ext>
            </a:extLst>
          </p:cNvPr>
          <p:cNvSpPr/>
          <p:nvPr/>
        </p:nvSpPr>
        <p:spPr>
          <a:xfrm>
            <a:off x="12071866" y="-1"/>
            <a:ext cx="128420" cy="6858001"/>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pic>
        <p:nvPicPr>
          <p:cNvPr id="1026" name="Picture 2" descr="ECVP">
            <a:extLst>
              <a:ext uri="{FF2B5EF4-FFF2-40B4-BE49-F238E27FC236}">
                <a16:creationId xmlns:a16="http://schemas.microsoft.com/office/drawing/2014/main" id="{2B8A6676-FD1B-AA7A-565F-5FC8BB4AD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757" y="731352"/>
            <a:ext cx="9556486" cy="257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79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980DF-5384-3E41-0C7D-C2AD5B0F6269}"/>
              </a:ext>
            </a:extLst>
          </p:cNvPr>
          <p:cNvSpPr/>
          <p:nvPr/>
        </p:nvSpPr>
        <p:spPr>
          <a:xfrm>
            <a:off x="0" y="0"/>
            <a:ext cx="102550" cy="6751178"/>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5" name="Rectangle 4">
            <a:extLst>
              <a:ext uri="{FF2B5EF4-FFF2-40B4-BE49-F238E27FC236}">
                <a16:creationId xmlns:a16="http://schemas.microsoft.com/office/drawing/2014/main" id="{CE952CEA-388A-3488-E7A0-C3BC54203B1B}"/>
              </a:ext>
            </a:extLst>
          </p:cNvPr>
          <p:cNvSpPr/>
          <p:nvPr/>
        </p:nvSpPr>
        <p:spPr>
          <a:xfrm rot="5400000">
            <a:off x="6044725" y="706453"/>
            <a:ext cx="102550" cy="12192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6" name="Content Placeholder 5">
            <a:extLst>
              <a:ext uri="{FF2B5EF4-FFF2-40B4-BE49-F238E27FC236}">
                <a16:creationId xmlns:a16="http://schemas.microsoft.com/office/drawing/2014/main" id="{5F206F6B-BE68-4759-64CF-AEBE3C160564}"/>
              </a:ext>
            </a:extLst>
          </p:cNvPr>
          <p:cNvSpPr>
            <a:spLocks noGrp="1"/>
          </p:cNvSpPr>
          <p:nvPr>
            <p:ph idx="1"/>
          </p:nvPr>
        </p:nvSpPr>
        <p:spPr>
          <a:xfrm>
            <a:off x="701467" y="512747"/>
            <a:ext cx="10515600" cy="5947873"/>
          </a:xfrm>
        </p:spPr>
        <p:txBody>
          <a:bodyPr>
            <a:normAutofit lnSpcReduction="10000"/>
          </a:bodyPr>
          <a:lstStyle/>
          <a:p>
            <a:pPr marL="0" indent="0">
              <a:buNone/>
            </a:pPr>
            <a:r>
              <a:rPr lang="en-GB" dirty="0"/>
              <a:t>The ECVP 2023 conference will be accompanied by a “</a:t>
            </a:r>
            <a:r>
              <a:rPr lang="en-GB" b="1" dirty="0"/>
              <a:t>Conference Platform</a:t>
            </a:r>
            <a:r>
              <a:rPr lang="en-GB" dirty="0"/>
              <a:t>” This platform will function as a gateway for viewing the conference program.</a:t>
            </a:r>
          </a:p>
          <a:p>
            <a:pPr marL="0" indent="0">
              <a:buNone/>
            </a:pPr>
            <a:endParaRPr lang="en-GB" sz="1100" dirty="0"/>
          </a:p>
          <a:p>
            <a:pPr marL="0" indent="0">
              <a:buNone/>
            </a:pPr>
            <a:r>
              <a:rPr lang="en-GB" dirty="0"/>
              <a:t>During the conference, ALL sessions can be accessed by logging in to the Conference Platform at </a:t>
            </a:r>
            <a:r>
              <a:rPr lang="en-GB" dirty="0">
                <a:hlinkClick r:id="rId2"/>
              </a:rPr>
              <a:t>www.easyacademia.org</a:t>
            </a:r>
            <a:r>
              <a:rPr lang="en-GB" dirty="0"/>
              <a:t>. </a:t>
            </a:r>
          </a:p>
          <a:p>
            <a:pPr marL="0" indent="0">
              <a:buNone/>
            </a:pPr>
            <a:endParaRPr lang="en-GB" sz="1400" dirty="0"/>
          </a:p>
          <a:p>
            <a:pPr marL="0" indent="0">
              <a:buNone/>
            </a:pPr>
            <a:r>
              <a:rPr lang="en-GB" b="1" dirty="0"/>
              <a:t>The Conference Platform can be accessed with the same credentials used to submit your paper. </a:t>
            </a:r>
          </a:p>
          <a:p>
            <a:pPr marL="0" indent="0">
              <a:buNone/>
            </a:pPr>
            <a:r>
              <a:rPr lang="en-GB" b="1" dirty="0"/>
              <a:t>The participants who have submitted already have a username and a password to login - make sure you have those available. </a:t>
            </a:r>
          </a:p>
          <a:p>
            <a:pPr marL="0" indent="0">
              <a:buNone/>
            </a:pPr>
            <a:r>
              <a:rPr lang="en-US" b="1" dirty="0"/>
              <a:t>The role will be given based on your registration email. If you have submitted a paper with a different email, please make sure to add the second email to your EasyAcademia account (Account Details – Email Addresses).</a:t>
            </a:r>
            <a:endParaRPr lang="en-CY" b="1" dirty="0"/>
          </a:p>
          <a:p>
            <a:pPr marL="0" indent="0">
              <a:buNone/>
            </a:pPr>
            <a:endParaRPr lang="en-GB" b="1" dirty="0"/>
          </a:p>
        </p:txBody>
      </p:sp>
    </p:spTree>
    <p:extLst>
      <p:ext uri="{BB962C8B-B14F-4D97-AF65-F5344CB8AC3E}">
        <p14:creationId xmlns:p14="http://schemas.microsoft.com/office/powerpoint/2010/main" val="6916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980DF-5384-3E41-0C7D-C2AD5B0F6269}"/>
              </a:ext>
            </a:extLst>
          </p:cNvPr>
          <p:cNvSpPr/>
          <p:nvPr/>
        </p:nvSpPr>
        <p:spPr>
          <a:xfrm>
            <a:off x="0" y="0"/>
            <a:ext cx="102550" cy="6751178"/>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5" name="Rectangle 4">
            <a:extLst>
              <a:ext uri="{FF2B5EF4-FFF2-40B4-BE49-F238E27FC236}">
                <a16:creationId xmlns:a16="http://schemas.microsoft.com/office/drawing/2014/main" id="{CE952CEA-388A-3488-E7A0-C3BC54203B1B}"/>
              </a:ext>
            </a:extLst>
          </p:cNvPr>
          <p:cNvSpPr/>
          <p:nvPr/>
        </p:nvSpPr>
        <p:spPr>
          <a:xfrm rot="5400000">
            <a:off x="6044725" y="706453"/>
            <a:ext cx="102550" cy="12192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6" name="Content Placeholder 5">
            <a:extLst>
              <a:ext uri="{FF2B5EF4-FFF2-40B4-BE49-F238E27FC236}">
                <a16:creationId xmlns:a16="http://schemas.microsoft.com/office/drawing/2014/main" id="{5F206F6B-BE68-4759-64CF-AEBE3C160564}"/>
              </a:ext>
            </a:extLst>
          </p:cNvPr>
          <p:cNvSpPr>
            <a:spLocks noGrp="1"/>
          </p:cNvSpPr>
          <p:nvPr>
            <p:ph idx="1"/>
          </p:nvPr>
        </p:nvSpPr>
        <p:spPr>
          <a:xfrm>
            <a:off x="701467" y="370977"/>
            <a:ext cx="10515600" cy="4351338"/>
          </a:xfrm>
        </p:spPr>
        <p:txBody>
          <a:bodyPr>
            <a:normAutofit/>
          </a:bodyPr>
          <a:lstStyle/>
          <a:p>
            <a:pPr marL="0" indent="0">
              <a:buNone/>
            </a:pPr>
            <a:r>
              <a:rPr lang="en-GB" dirty="0"/>
              <a:t>If you have not used the “</a:t>
            </a:r>
            <a:r>
              <a:rPr lang="en-GB" dirty="0" err="1"/>
              <a:t>EasyAcademia</a:t>
            </a:r>
            <a:r>
              <a:rPr lang="en-GB" dirty="0"/>
              <a:t>” submission system before, please use the guidelines below to create an account. </a:t>
            </a:r>
          </a:p>
          <a:p>
            <a:pPr marL="0" indent="0">
              <a:buNone/>
            </a:pPr>
            <a:endParaRPr lang="en-GB" dirty="0"/>
          </a:p>
          <a:p>
            <a:pPr marL="0" indent="0">
              <a:buNone/>
            </a:pPr>
            <a:r>
              <a:rPr lang="en-GB" dirty="0">
                <a:solidFill>
                  <a:schemeClr val="accent1"/>
                </a:solidFill>
              </a:rPr>
              <a:t>HOW TO CREATE AN ACCOUNT </a:t>
            </a:r>
          </a:p>
          <a:p>
            <a:pPr marL="0" indent="0">
              <a:buNone/>
            </a:pPr>
            <a:r>
              <a:rPr lang="en-GB" dirty="0"/>
              <a:t>First, you will need to set up an account. </a:t>
            </a:r>
          </a:p>
          <a:p>
            <a:pPr marL="0" indent="0">
              <a:buNone/>
            </a:pPr>
            <a:r>
              <a:rPr lang="en-GB" dirty="0"/>
              <a:t>Go to </a:t>
            </a:r>
            <a:r>
              <a:rPr lang="en-GB" dirty="0">
                <a:hlinkClick r:id="rId2"/>
              </a:rPr>
              <a:t>www.easyacademia.org</a:t>
            </a:r>
            <a:r>
              <a:rPr lang="en-GB" dirty="0"/>
              <a:t> and click on the “Get Started” button. </a:t>
            </a:r>
          </a:p>
        </p:txBody>
      </p:sp>
      <p:pic>
        <p:nvPicPr>
          <p:cNvPr id="3" name="Picture 2">
            <a:extLst>
              <a:ext uri="{FF2B5EF4-FFF2-40B4-BE49-F238E27FC236}">
                <a16:creationId xmlns:a16="http://schemas.microsoft.com/office/drawing/2014/main" id="{2D986CB8-0B67-9E41-12AA-BC770EFBAC87}"/>
              </a:ext>
            </a:extLst>
          </p:cNvPr>
          <p:cNvPicPr>
            <a:picLocks noChangeAspect="1"/>
          </p:cNvPicPr>
          <p:nvPr/>
        </p:nvPicPr>
        <p:blipFill>
          <a:blip r:embed="rId3"/>
          <a:stretch>
            <a:fillRect/>
          </a:stretch>
        </p:blipFill>
        <p:spPr>
          <a:xfrm>
            <a:off x="5959267" y="3445508"/>
            <a:ext cx="5924282" cy="3041515"/>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F96EBB1-3F09-D40C-2243-A5C2210F6652}"/>
              </a:ext>
            </a:extLst>
          </p:cNvPr>
          <p:cNvSpPr txBox="1"/>
          <p:nvPr/>
        </p:nvSpPr>
        <p:spPr>
          <a:xfrm>
            <a:off x="666572" y="5275081"/>
            <a:ext cx="5178751" cy="923330"/>
          </a:xfrm>
          <a:prstGeom prst="rect">
            <a:avLst/>
          </a:prstGeom>
          <a:noFill/>
        </p:spPr>
        <p:txBody>
          <a:bodyPr wrap="square" rtlCol="0">
            <a:spAutoFit/>
          </a:bodyPr>
          <a:lstStyle/>
          <a:p>
            <a:r>
              <a:rPr lang="en-GB" dirty="0"/>
              <a:t>Note: In case you have already submitted an abstract to ECVP 2023, you already have an account.</a:t>
            </a:r>
            <a:endParaRPr lang="en-CY" dirty="0"/>
          </a:p>
          <a:p>
            <a:endParaRPr lang="en-CY" dirty="0"/>
          </a:p>
        </p:txBody>
      </p:sp>
    </p:spTree>
    <p:extLst>
      <p:ext uri="{BB962C8B-B14F-4D97-AF65-F5344CB8AC3E}">
        <p14:creationId xmlns:p14="http://schemas.microsoft.com/office/powerpoint/2010/main" val="241324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980DF-5384-3E41-0C7D-C2AD5B0F6269}"/>
              </a:ext>
            </a:extLst>
          </p:cNvPr>
          <p:cNvSpPr/>
          <p:nvPr/>
        </p:nvSpPr>
        <p:spPr>
          <a:xfrm>
            <a:off x="0" y="0"/>
            <a:ext cx="102550" cy="6751178"/>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5" name="Rectangle 4">
            <a:extLst>
              <a:ext uri="{FF2B5EF4-FFF2-40B4-BE49-F238E27FC236}">
                <a16:creationId xmlns:a16="http://schemas.microsoft.com/office/drawing/2014/main" id="{CE952CEA-388A-3488-E7A0-C3BC54203B1B}"/>
              </a:ext>
            </a:extLst>
          </p:cNvPr>
          <p:cNvSpPr/>
          <p:nvPr/>
        </p:nvSpPr>
        <p:spPr>
          <a:xfrm rot="5400000">
            <a:off x="6044725" y="706453"/>
            <a:ext cx="102550" cy="12192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6" name="Content Placeholder 5">
            <a:extLst>
              <a:ext uri="{FF2B5EF4-FFF2-40B4-BE49-F238E27FC236}">
                <a16:creationId xmlns:a16="http://schemas.microsoft.com/office/drawing/2014/main" id="{5F206F6B-BE68-4759-64CF-AEBE3C160564}"/>
              </a:ext>
            </a:extLst>
          </p:cNvPr>
          <p:cNvSpPr>
            <a:spLocks noGrp="1"/>
          </p:cNvSpPr>
          <p:nvPr>
            <p:ph idx="1"/>
          </p:nvPr>
        </p:nvSpPr>
        <p:spPr>
          <a:xfrm>
            <a:off x="701467" y="370977"/>
            <a:ext cx="10515600" cy="4351338"/>
          </a:xfrm>
        </p:spPr>
        <p:txBody>
          <a:bodyPr>
            <a:normAutofit/>
          </a:bodyPr>
          <a:lstStyle/>
          <a:p>
            <a:pPr marL="0" indent="0">
              <a:buNone/>
            </a:pPr>
            <a:r>
              <a:rPr lang="en-GB" sz="1800" dirty="0"/>
              <a:t>This link will bring up a signup page: </a:t>
            </a:r>
          </a:p>
        </p:txBody>
      </p:sp>
      <p:sp>
        <p:nvSpPr>
          <p:cNvPr id="7" name="TextBox 6">
            <a:extLst>
              <a:ext uri="{FF2B5EF4-FFF2-40B4-BE49-F238E27FC236}">
                <a16:creationId xmlns:a16="http://schemas.microsoft.com/office/drawing/2014/main" id="{1F96EBB1-3F09-D40C-2243-A5C2210F6652}"/>
              </a:ext>
            </a:extLst>
          </p:cNvPr>
          <p:cNvSpPr txBox="1"/>
          <p:nvPr/>
        </p:nvSpPr>
        <p:spPr>
          <a:xfrm>
            <a:off x="462184" y="3236604"/>
            <a:ext cx="10593224" cy="3416320"/>
          </a:xfrm>
          <a:prstGeom prst="rect">
            <a:avLst/>
          </a:prstGeom>
          <a:noFill/>
        </p:spPr>
        <p:txBody>
          <a:bodyPr wrap="square" rtlCol="0">
            <a:spAutoFit/>
          </a:bodyPr>
          <a:lstStyle/>
          <a:p>
            <a:r>
              <a:rPr lang="en-GB" sz="1800" b="0" i="0" u="none" strike="noStrike" baseline="0" dirty="0">
                <a:solidFill>
                  <a:srgbClr val="000000"/>
                </a:solidFill>
                <a:latin typeface="Calibri" panose="020F0502020204030204" pitchFamily="34" charset="0"/>
              </a:rPr>
              <a:t>Follow the on-screen instructions and complete the form and click on “Create Account”. </a:t>
            </a:r>
          </a:p>
          <a:p>
            <a:endParaRPr lang="en-GB" sz="1800" b="0" i="0" u="none" strike="noStrike" baseline="0" dirty="0">
              <a:solidFill>
                <a:srgbClr val="000000"/>
              </a:solidFill>
              <a:latin typeface="Calibri" panose="020F0502020204030204" pitchFamily="34" charset="0"/>
            </a:endParaRPr>
          </a:p>
          <a:p>
            <a:r>
              <a:rPr lang="en-GB" sz="1800" b="1" i="0" u="sng" strike="noStrike" baseline="0" dirty="0">
                <a:solidFill>
                  <a:srgbClr val="000000"/>
                </a:solidFill>
                <a:latin typeface="Calibri" panose="020F0502020204030204" pitchFamily="34" charset="0"/>
              </a:rPr>
              <a:t>IMPORTANT: </a:t>
            </a:r>
            <a:r>
              <a:rPr lang="en-GB" sz="1800" b="0" i="0" u="sng" strike="noStrike" baseline="0" dirty="0">
                <a:solidFill>
                  <a:srgbClr val="000000"/>
                </a:solidFill>
                <a:latin typeface="Calibri" panose="020F0502020204030204" pitchFamily="34" charset="0"/>
              </a:rPr>
              <a:t>The account should be created with the email used during your registration for the conference at </a:t>
            </a:r>
            <a:r>
              <a:rPr lang="en-GB" sz="1800" b="0" i="0" u="sng" strike="noStrike" baseline="0" dirty="0">
                <a:solidFill>
                  <a:srgbClr val="000000"/>
                </a:solidFill>
                <a:latin typeface="Calibri" panose="020F0502020204030204" pitchFamily="34" charset="0"/>
                <a:hlinkClick r:id="rId2"/>
              </a:rPr>
              <a:t>www.easyconferences.org</a:t>
            </a:r>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You will then receive an email with the activation code, and you should use the link provided in the email to verify your account. </a:t>
            </a:r>
          </a:p>
          <a:p>
            <a:r>
              <a:rPr lang="en-US" sz="1800" b="1" i="0" u="none" strike="noStrike" baseline="0" dirty="0">
                <a:solidFill>
                  <a:srgbClr val="000000"/>
                </a:solidFill>
                <a:latin typeface="Calibri" panose="020F0502020204030204" pitchFamily="34" charset="0"/>
              </a:rPr>
              <a:t>Note: </a:t>
            </a:r>
            <a:endParaRPr lang="en-US"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Calibri" panose="020F0502020204030204" pitchFamily="34" charset="0"/>
              </a:rPr>
              <a:t>Please check your Spam folder if you have not received the email within a few minutes.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Calibri" panose="020F0502020204030204" pitchFamily="34" charset="0"/>
              </a:rPr>
              <a:t>If your email appears taken, it is possible that you have signed up for Easy Academia in the past for another conference. In this case, you simply need to ask the system to remind you of your password based on your email. </a:t>
            </a:r>
          </a:p>
          <a:p>
            <a:endParaRPr lang="en-CY" dirty="0"/>
          </a:p>
        </p:txBody>
      </p:sp>
      <p:pic>
        <p:nvPicPr>
          <p:cNvPr id="8" name="Picture 7">
            <a:extLst>
              <a:ext uri="{FF2B5EF4-FFF2-40B4-BE49-F238E27FC236}">
                <a16:creationId xmlns:a16="http://schemas.microsoft.com/office/drawing/2014/main" id="{86A5A7AF-1E8D-8F9F-5047-62F6E7C5B0D4}"/>
              </a:ext>
            </a:extLst>
          </p:cNvPr>
          <p:cNvPicPr>
            <a:picLocks noChangeAspect="1"/>
          </p:cNvPicPr>
          <p:nvPr/>
        </p:nvPicPr>
        <p:blipFill>
          <a:blip r:embed="rId3"/>
          <a:stretch>
            <a:fillRect/>
          </a:stretch>
        </p:blipFill>
        <p:spPr>
          <a:xfrm>
            <a:off x="4349809" y="251553"/>
            <a:ext cx="6867258" cy="28867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3750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980DF-5384-3E41-0C7D-C2AD5B0F6269}"/>
              </a:ext>
            </a:extLst>
          </p:cNvPr>
          <p:cNvSpPr/>
          <p:nvPr/>
        </p:nvSpPr>
        <p:spPr>
          <a:xfrm>
            <a:off x="0" y="0"/>
            <a:ext cx="102550" cy="6751178"/>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5" name="Rectangle 4">
            <a:extLst>
              <a:ext uri="{FF2B5EF4-FFF2-40B4-BE49-F238E27FC236}">
                <a16:creationId xmlns:a16="http://schemas.microsoft.com/office/drawing/2014/main" id="{CE952CEA-388A-3488-E7A0-C3BC54203B1B}"/>
              </a:ext>
            </a:extLst>
          </p:cNvPr>
          <p:cNvSpPr/>
          <p:nvPr/>
        </p:nvSpPr>
        <p:spPr>
          <a:xfrm rot="5400000">
            <a:off x="6044725" y="706453"/>
            <a:ext cx="102550" cy="12192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pic>
        <p:nvPicPr>
          <p:cNvPr id="10" name="Content Placeholder 9">
            <a:extLst>
              <a:ext uri="{FF2B5EF4-FFF2-40B4-BE49-F238E27FC236}">
                <a16:creationId xmlns:a16="http://schemas.microsoft.com/office/drawing/2014/main" id="{CD25D168-F214-FC28-6BBD-A933E74C2E82}"/>
              </a:ext>
            </a:extLst>
          </p:cNvPr>
          <p:cNvPicPr>
            <a:picLocks noGrp="1" noChangeAspect="1"/>
          </p:cNvPicPr>
          <p:nvPr>
            <p:ph idx="1"/>
          </p:nvPr>
        </p:nvPicPr>
        <p:blipFill>
          <a:blip r:embed="rId2"/>
          <a:stretch>
            <a:fillRect/>
          </a:stretch>
        </p:blipFill>
        <p:spPr>
          <a:xfrm>
            <a:off x="4542411" y="1187865"/>
            <a:ext cx="6500042" cy="2960019"/>
          </a:xfr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D7043073-013F-9144-E799-B5376DD7CFB8}"/>
              </a:ext>
            </a:extLst>
          </p:cNvPr>
          <p:cNvSpPr txBox="1"/>
          <p:nvPr/>
        </p:nvSpPr>
        <p:spPr>
          <a:xfrm>
            <a:off x="707875" y="299103"/>
            <a:ext cx="10690789" cy="523220"/>
          </a:xfrm>
          <a:prstGeom prst="rect">
            <a:avLst/>
          </a:prstGeom>
          <a:noFill/>
        </p:spPr>
        <p:txBody>
          <a:bodyPr wrap="square" rtlCol="0">
            <a:spAutoFit/>
          </a:bodyPr>
          <a:lstStyle/>
          <a:p>
            <a:r>
              <a:rPr lang="en-US" sz="2800" dirty="0">
                <a:solidFill>
                  <a:schemeClr val="accent1"/>
                </a:solidFill>
              </a:rPr>
              <a:t>THE EASYCONFERENCES WELCOME PAGE </a:t>
            </a:r>
            <a:endParaRPr lang="en-CY" sz="2800" dirty="0">
              <a:solidFill>
                <a:schemeClr val="accent1"/>
              </a:solidFill>
            </a:endParaRPr>
          </a:p>
        </p:txBody>
      </p:sp>
      <p:sp>
        <p:nvSpPr>
          <p:cNvPr id="13" name="TextBox 12">
            <a:extLst>
              <a:ext uri="{FF2B5EF4-FFF2-40B4-BE49-F238E27FC236}">
                <a16:creationId xmlns:a16="http://schemas.microsoft.com/office/drawing/2014/main" id="{4F3E5F82-10A9-C2CD-EE93-F7205EA2E09C}"/>
              </a:ext>
            </a:extLst>
          </p:cNvPr>
          <p:cNvSpPr txBox="1"/>
          <p:nvPr/>
        </p:nvSpPr>
        <p:spPr>
          <a:xfrm>
            <a:off x="640935" y="1187865"/>
            <a:ext cx="3170489" cy="3970318"/>
          </a:xfrm>
          <a:prstGeom prst="rect">
            <a:avLst/>
          </a:prstGeom>
          <a:noFill/>
        </p:spPr>
        <p:txBody>
          <a:bodyPr wrap="square" rtlCol="0">
            <a:spAutoFit/>
          </a:bodyPr>
          <a:lstStyle/>
          <a:p>
            <a:r>
              <a:rPr lang="en-US" dirty="0"/>
              <a:t>When you log in you will be taken to the EasyConferences Welcome page.</a:t>
            </a:r>
          </a:p>
          <a:p>
            <a:endParaRPr lang="en-US" dirty="0"/>
          </a:p>
          <a:p>
            <a:r>
              <a:rPr lang="en-US" dirty="0"/>
              <a:t>On this page, please select the  “ECVP 2023” conference from left column to move to the ECVP 2023 Conference Platform.</a:t>
            </a:r>
          </a:p>
          <a:p>
            <a:endParaRPr lang="en-US" dirty="0"/>
          </a:p>
          <a:p>
            <a:r>
              <a:rPr lang="en-US" dirty="0"/>
              <a:t>If the “ECVP 2023” conference does not appear as a choice, please contact us at </a:t>
            </a:r>
            <a:r>
              <a:rPr lang="en-US" dirty="0">
                <a:hlinkClick r:id="rId3"/>
              </a:rPr>
              <a:t>info@easyconferences.eu</a:t>
            </a:r>
            <a:r>
              <a:rPr lang="en-US" dirty="0"/>
              <a:t> </a:t>
            </a:r>
            <a:endParaRPr lang="en-CY" dirty="0"/>
          </a:p>
        </p:txBody>
      </p:sp>
    </p:spTree>
    <p:extLst>
      <p:ext uri="{BB962C8B-B14F-4D97-AF65-F5344CB8AC3E}">
        <p14:creationId xmlns:p14="http://schemas.microsoft.com/office/powerpoint/2010/main" val="17617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04FDE8-87B7-70DC-F85A-45F7368004BE}"/>
              </a:ext>
            </a:extLst>
          </p:cNvPr>
          <p:cNvPicPr>
            <a:picLocks noChangeAspect="1"/>
          </p:cNvPicPr>
          <p:nvPr/>
        </p:nvPicPr>
        <p:blipFill>
          <a:blip r:embed="rId2"/>
          <a:stretch>
            <a:fillRect/>
          </a:stretch>
        </p:blipFill>
        <p:spPr>
          <a:xfrm>
            <a:off x="4762297" y="839414"/>
            <a:ext cx="7161934" cy="2917825"/>
          </a:xfrm>
          <a:prstGeom prst="rect">
            <a:avLst/>
          </a:prstGeom>
        </p:spPr>
      </p:pic>
      <p:sp>
        <p:nvSpPr>
          <p:cNvPr id="4" name="Rectangle 3">
            <a:extLst>
              <a:ext uri="{FF2B5EF4-FFF2-40B4-BE49-F238E27FC236}">
                <a16:creationId xmlns:a16="http://schemas.microsoft.com/office/drawing/2014/main" id="{F23980DF-5384-3E41-0C7D-C2AD5B0F6269}"/>
              </a:ext>
            </a:extLst>
          </p:cNvPr>
          <p:cNvSpPr/>
          <p:nvPr/>
        </p:nvSpPr>
        <p:spPr>
          <a:xfrm>
            <a:off x="0" y="0"/>
            <a:ext cx="102550" cy="6751178"/>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5" name="Rectangle 4">
            <a:extLst>
              <a:ext uri="{FF2B5EF4-FFF2-40B4-BE49-F238E27FC236}">
                <a16:creationId xmlns:a16="http://schemas.microsoft.com/office/drawing/2014/main" id="{CE952CEA-388A-3488-E7A0-C3BC54203B1B}"/>
              </a:ext>
            </a:extLst>
          </p:cNvPr>
          <p:cNvSpPr/>
          <p:nvPr/>
        </p:nvSpPr>
        <p:spPr>
          <a:xfrm rot="5400000">
            <a:off x="6044725" y="706453"/>
            <a:ext cx="102550" cy="12192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12" name="TextBox 11">
            <a:extLst>
              <a:ext uri="{FF2B5EF4-FFF2-40B4-BE49-F238E27FC236}">
                <a16:creationId xmlns:a16="http://schemas.microsoft.com/office/drawing/2014/main" id="{D7043073-013F-9144-E799-B5376DD7CFB8}"/>
              </a:ext>
            </a:extLst>
          </p:cNvPr>
          <p:cNvSpPr txBox="1"/>
          <p:nvPr/>
        </p:nvSpPr>
        <p:spPr>
          <a:xfrm>
            <a:off x="511322" y="316194"/>
            <a:ext cx="10690789" cy="523220"/>
          </a:xfrm>
          <a:prstGeom prst="rect">
            <a:avLst/>
          </a:prstGeom>
          <a:noFill/>
        </p:spPr>
        <p:txBody>
          <a:bodyPr wrap="square" rtlCol="0">
            <a:spAutoFit/>
          </a:bodyPr>
          <a:lstStyle/>
          <a:p>
            <a:r>
              <a:rPr lang="en-US" sz="2800" dirty="0">
                <a:solidFill>
                  <a:schemeClr val="accent1"/>
                </a:solidFill>
              </a:rPr>
              <a:t>The ECVP 2023 CONFERENCE PLATFORM DASHBOARD</a:t>
            </a:r>
            <a:endParaRPr lang="en-CY" sz="2800" dirty="0">
              <a:solidFill>
                <a:schemeClr val="accent1"/>
              </a:solidFill>
            </a:endParaRPr>
          </a:p>
        </p:txBody>
      </p:sp>
      <p:sp>
        <p:nvSpPr>
          <p:cNvPr id="13" name="TextBox 12">
            <a:extLst>
              <a:ext uri="{FF2B5EF4-FFF2-40B4-BE49-F238E27FC236}">
                <a16:creationId xmlns:a16="http://schemas.microsoft.com/office/drawing/2014/main" id="{4F3E5F82-10A9-C2CD-EE93-F7205EA2E09C}"/>
              </a:ext>
            </a:extLst>
          </p:cNvPr>
          <p:cNvSpPr txBox="1"/>
          <p:nvPr/>
        </p:nvSpPr>
        <p:spPr>
          <a:xfrm>
            <a:off x="444381" y="839414"/>
            <a:ext cx="3717421" cy="5863144"/>
          </a:xfrm>
          <a:prstGeom prst="rect">
            <a:avLst/>
          </a:prstGeom>
          <a:noFill/>
        </p:spPr>
        <p:txBody>
          <a:bodyPr wrap="square" rtlCol="0">
            <a:spAutoFit/>
          </a:bodyPr>
          <a:lstStyle/>
          <a:p>
            <a:r>
              <a:rPr lang="en-US" dirty="0"/>
              <a:t>Once you select ECVP 2023, you will be directed to the conference platform’s  dashboard.</a:t>
            </a:r>
          </a:p>
          <a:p>
            <a:endParaRPr lang="en-US" sz="700" dirty="0"/>
          </a:p>
          <a:p>
            <a:r>
              <a:rPr lang="en-US" b="1" dirty="0"/>
              <a:t>Notes:</a:t>
            </a:r>
          </a:p>
          <a:p>
            <a:pPr marL="285750" indent="-285750">
              <a:buFont typeface="Arial" panose="020B0604020202020204" pitchFamily="34" charset="0"/>
              <a:buChar char="•"/>
            </a:pPr>
            <a:r>
              <a:rPr lang="en-US" dirty="0"/>
              <a:t>The platform recognizes all the roles you have assumed since the submission process. If you have submitted, the platform will know you as an “Author” as well. Make sure that you have selected the role of “</a:t>
            </a:r>
            <a:r>
              <a:rPr lang="en-US" b="1" dirty="0"/>
              <a:t>Attendee</a:t>
            </a:r>
            <a:r>
              <a:rPr lang="en-US" dirty="0"/>
              <a:t>” on the top right corner (if it is not already selected select it from the dropdown menu)</a:t>
            </a:r>
          </a:p>
          <a:p>
            <a:endParaRPr lang="en-US" sz="800" dirty="0"/>
          </a:p>
          <a:p>
            <a:pPr marL="285750" indent="-285750">
              <a:buFont typeface="Arial" panose="020B0604020202020204" pitchFamily="34" charset="0"/>
              <a:buChar char="•"/>
            </a:pPr>
            <a:r>
              <a:rPr lang="en-US" dirty="0"/>
              <a:t>“</a:t>
            </a:r>
            <a:r>
              <a:rPr lang="en-US" b="1" dirty="0"/>
              <a:t>View </a:t>
            </a:r>
            <a:r>
              <a:rPr lang="en-US" b="1" dirty="0" err="1"/>
              <a:t>Programme</a:t>
            </a:r>
            <a:r>
              <a:rPr lang="en-US" dirty="0"/>
              <a:t>” directs you to the conference program and links</a:t>
            </a:r>
          </a:p>
          <a:p>
            <a:endParaRPr lang="en-US" dirty="0"/>
          </a:p>
          <a:p>
            <a:pPr marL="285750" indent="-285750">
              <a:buFont typeface="Arial" panose="020B0604020202020204" pitchFamily="34" charset="0"/>
              <a:buChar char="•"/>
            </a:pPr>
            <a:r>
              <a:rPr lang="en-US" dirty="0"/>
              <a:t>“</a:t>
            </a:r>
            <a:r>
              <a:rPr lang="en-US" b="1" dirty="0"/>
              <a:t>View my </a:t>
            </a:r>
            <a:r>
              <a:rPr lang="en-US" b="1" dirty="0" err="1"/>
              <a:t>Programme</a:t>
            </a:r>
            <a:r>
              <a:rPr lang="en-US" dirty="0"/>
              <a:t>” directs you to the sessions you favorited (details in the following slides) </a:t>
            </a:r>
          </a:p>
        </p:txBody>
      </p:sp>
      <p:cxnSp>
        <p:nvCxnSpPr>
          <p:cNvPr id="3" name="Straight Arrow Connector 2">
            <a:extLst>
              <a:ext uri="{FF2B5EF4-FFF2-40B4-BE49-F238E27FC236}">
                <a16:creationId xmlns:a16="http://schemas.microsoft.com/office/drawing/2014/main" id="{F4AFB9EF-12A8-60CD-9F5C-755E86362C2E}"/>
              </a:ext>
            </a:extLst>
          </p:cNvPr>
          <p:cNvCxnSpPr/>
          <p:nvPr/>
        </p:nvCxnSpPr>
        <p:spPr>
          <a:xfrm flipV="1">
            <a:off x="4016523" y="1153682"/>
            <a:ext cx="6956277" cy="19569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1D8A55AC-1700-C99D-1C8D-03F830663817}"/>
              </a:ext>
            </a:extLst>
          </p:cNvPr>
          <p:cNvCxnSpPr/>
          <p:nvPr/>
        </p:nvCxnSpPr>
        <p:spPr>
          <a:xfrm flipV="1">
            <a:off x="3965249" y="3119215"/>
            <a:ext cx="1145136" cy="20937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7B79BF3D-B611-5285-0D87-F1BB1CD0B939}"/>
              </a:ext>
            </a:extLst>
          </p:cNvPr>
          <p:cNvCxnSpPr/>
          <p:nvPr/>
        </p:nvCxnSpPr>
        <p:spPr>
          <a:xfrm flipV="1">
            <a:off x="3819970" y="3110669"/>
            <a:ext cx="2734654" cy="31875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4995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BC53F-6422-E3BC-7A97-E0A297A6A642}"/>
              </a:ext>
            </a:extLst>
          </p:cNvPr>
          <p:cNvPicPr>
            <a:picLocks noChangeAspect="1"/>
          </p:cNvPicPr>
          <p:nvPr/>
        </p:nvPicPr>
        <p:blipFill>
          <a:blip r:embed="rId2"/>
          <a:stretch>
            <a:fillRect/>
          </a:stretch>
        </p:blipFill>
        <p:spPr>
          <a:xfrm>
            <a:off x="4305124" y="1057996"/>
            <a:ext cx="7812770" cy="3948113"/>
          </a:xfrm>
          <a:prstGeom prst="rect">
            <a:avLst/>
          </a:prstGeom>
        </p:spPr>
      </p:pic>
      <p:sp>
        <p:nvSpPr>
          <p:cNvPr id="4" name="Rectangle 3">
            <a:extLst>
              <a:ext uri="{FF2B5EF4-FFF2-40B4-BE49-F238E27FC236}">
                <a16:creationId xmlns:a16="http://schemas.microsoft.com/office/drawing/2014/main" id="{F23980DF-5384-3E41-0C7D-C2AD5B0F6269}"/>
              </a:ext>
            </a:extLst>
          </p:cNvPr>
          <p:cNvSpPr/>
          <p:nvPr/>
        </p:nvSpPr>
        <p:spPr>
          <a:xfrm>
            <a:off x="0" y="0"/>
            <a:ext cx="102550" cy="6751178"/>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5" name="Rectangle 4">
            <a:extLst>
              <a:ext uri="{FF2B5EF4-FFF2-40B4-BE49-F238E27FC236}">
                <a16:creationId xmlns:a16="http://schemas.microsoft.com/office/drawing/2014/main" id="{CE952CEA-388A-3488-E7A0-C3BC54203B1B}"/>
              </a:ext>
            </a:extLst>
          </p:cNvPr>
          <p:cNvSpPr/>
          <p:nvPr/>
        </p:nvSpPr>
        <p:spPr>
          <a:xfrm rot="5400000">
            <a:off x="6044725" y="706453"/>
            <a:ext cx="102550" cy="12192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12" name="TextBox 11">
            <a:extLst>
              <a:ext uri="{FF2B5EF4-FFF2-40B4-BE49-F238E27FC236}">
                <a16:creationId xmlns:a16="http://schemas.microsoft.com/office/drawing/2014/main" id="{D7043073-013F-9144-E799-B5376DD7CFB8}"/>
              </a:ext>
            </a:extLst>
          </p:cNvPr>
          <p:cNvSpPr txBox="1"/>
          <p:nvPr/>
        </p:nvSpPr>
        <p:spPr>
          <a:xfrm>
            <a:off x="707875" y="299103"/>
            <a:ext cx="10690789" cy="523220"/>
          </a:xfrm>
          <a:prstGeom prst="rect">
            <a:avLst/>
          </a:prstGeom>
          <a:noFill/>
        </p:spPr>
        <p:txBody>
          <a:bodyPr wrap="square" rtlCol="0">
            <a:spAutoFit/>
          </a:bodyPr>
          <a:lstStyle/>
          <a:p>
            <a:r>
              <a:rPr lang="en-US" sz="2800" dirty="0">
                <a:solidFill>
                  <a:schemeClr val="accent1"/>
                </a:solidFill>
              </a:rPr>
              <a:t>THE CONFERENCE PROGRAMME</a:t>
            </a:r>
            <a:endParaRPr lang="en-CY" sz="2800" dirty="0">
              <a:solidFill>
                <a:schemeClr val="accent1"/>
              </a:solidFill>
            </a:endParaRPr>
          </a:p>
        </p:txBody>
      </p:sp>
      <p:sp>
        <p:nvSpPr>
          <p:cNvPr id="13" name="TextBox 12">
            <a:extLst>
              <a:ext uri="{FF2B5EF4-FFF2-40B4-BE49-F238E27FC236}">
                <a16:creationId xmlns:a16="http://schemas.microsoft.com/office/drawing/2014/main" id="{4F3E5F82-10A9-C2CD-EE93-F7205EA2E09C}"/>
              </a:ext>
            </a:extLst>
          </p:cNvPr>
          <p:cNvSpPr txBox="1"/>
          <p:nvPr/>
        </p:nvSpPr>
        <p:spPr>
          <a:xfrm>
            <a:off x="318396" y="1239486"/>
            <a:ext cx="3170489" cy="4031873"/>
          </a:xfrm>
          <a:prstGeom prst="rect">
            <a:avLst/>
          </a:prstGeom>
          <a:noFill/>
        </p:spPr>
        <p:txBody>
          <a:bodyPr wrap="square" rtlCol="0">
            <a:spAutoFit/>
          </a:bodyPr>
          <a:lstStyle/>
          <a:p>
            <a:r>
              <a:rPr lang="en-US" dirty="0"/>
              <a:t>The </a:t>
            </a:r>
            <a:r>
              <a:rPr lang="en-US" dirty="0" err="1"/>
              <a:t>programme</a:t>
            </a:r>
            <a:r>
              <a:rPr lang="en-US" dirty="0"/>
              <a:t>, by day, is available to navigate once you click on “</a:t>
            </a:r>
            <a:r>
              <a:rPr lang="en-US" b="1" dirty="0"/>
              <a:t>View </a:t>
            </a:r>
            <a:r>
              <a:rPr lang="en-US" b="1" dirty="0" err="1"/>
              <a:t>Programme</a:t>
            </a:r>
            <a:r>
              <a:rPr lang="en-US" dirty="0"/>
              <a:t>”</a:t>
            </a:r>
          </a:p>
          <a:p>
            <a:endParaRPr lang="en-US" sz="1100" dirty="0"/>
          </a:p>
          <a:p>
            <a:pPr marL="285750" indent="-285750">
              <a:buFont typeface="Arial" panose="020B0604020202020204" pitchFamily="34" charset="0"/>
              <a:buChar char="•"/>
            </a:pPr>
            <a:r>
              <a:rPr lang="en-US" dirty="0"/>
              <a:t>The column on the left allows you to go through the conference days, view sessions and presentation details</a:t>
            </a:r>
          </a:p>
          <a:p>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dirty="0"/>
              <a:t>“</a:t>
            </a:r>
            <a:r>
              <a:rPr lang="en-US" b="1" dirty="0"/>
              <a:t>My </a:t>
            </a:r>
            <a:r>
              <a:rPr lang="en-US" b="1" dirty="0" err="1"/>
              <a:t>Programme</a:t>
            </a:r>
            <a:r>
              <a:rPr lang="en-US" dirty="0"/>
              <a:t>” will include the favorited sessions (The ones you mark with a star) </a:t>
            </a:r>
          </a:p>
        </p:txBody>
      </p:sp>
      <p:cxnSp>
        <p:nvCxnSpPr>
          <p:cNvPr id="6" name="Straight Arrow Connector 5">
            <a:extLst>
              <a:ext uri="{FF2B5EF4-FFF2-40B4-BE49-F238E27FC236}">
                <a16:creationId xmlns:a16="http://schemas.microsoft.com/office/drawing/2014/main" id="{284C3F5A-2839-CF27-6930-79C9425201A4}"/>
              </a:ext>
            </a:extLst>
          </p:cNvPr>
          <p:cNvCxnSpPr>
            <a:cxnSpLocks/>
          </p:cNvCxnSpPr>
          <p:nvPr/>
        </p:nvCxnSpPr>
        <p:spPr>
          <a:xfrm flipV="1">
            <a:off x="3281585" y="2406073"/>
            <a:ext cx="1216524" cy="4824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74F6CFDC-7F44-82BC-4FE0-22321FB4970A}"/>
              </a:ext>
            </a:extLst>
          </p:cNvPr>
          <p:cNvCxnSpPr>
            <a:cxnSpLocks/>
          </p:cNvCxnSpPr>
          <p:nvPr/>
        </p:nvCxnSpPr>
        <p:spPr>
          <a:xfrm flipV="1">
            <a:off x="3281585" y="3429000"/>
            <a:ext cx="1216524" cy="55418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4877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980DF-5384-3E41-0C7D-C2AD5B0F6269}"/>
              </a:ext>
            </a:extLst>
          </p:cNvPr>
          <p:cNvSpPr/>
          <p:nvPr/>
        </p:nvSpPr>
        <p:spPr>
          <a:xfrm>
            <a:off x="0" y="0"/>
            <a:ext cx="102550" cy="6751178"/>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5" name="Rectangle 4">
            <a:extLst>
              <a:ext uri="{FF2B5EF4-FFF2-40B4-BE49-F238E27FC236}">
                <a16:creationId xmlns:a16="http://schemas.microsoft.com/office/drawing/2014/main" id="{CE952CEA-388A-3488-E7A0-C3BC54203B1B}"/>
              </a:ext>
            </a:extLst>
          </p:cNvPr>
          <p:cNvSpPr/>
          <p:nvPr/>
        </p:nvSpPr>
        <p:spPr>
          <a:xfrm rot="5400000">
            <a:off x="6044725" y="706453"/>
            <a:ext cx="102550" cy="12192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12" name="TextBox 11">
            <a:extLst>
              <a:ext uri="{FF2B5EF4-FFF2-40B4-BE49-F238E27FC236}">
                <a16:creationId xmlns:a16="http://schemas.microsoft.com/office/drawing/2014/main" id="{D7043073-013F-9144-E799-B5376DD7CFB8}"/>
              </a:ext>
            </a:extLst>
          </p:cNvPr>
          <p:cNvSpPr txBox="1"/>
          <p:nvPr/>
        </p:nvSpPr>
        <p:spPr>
          <a:xfrm>
            <a:off x="707875" y="299103"/>
            <a:ext cx="10690789" cy="523220"/>
          </a:xfrm>
          <a:prstGeom prst="rect">
            <a:avLst/>
          </a:prstGeom>
          <a:noFill/>
        </p:spPr>
        <p:txBody>
          <a:bodyPr wrap="square" rtlCol="0">
            <a:spAutoFit/>
          </a:bodyPr>
          <a:lstStyle/>
          <a:p>
            <a:r>
              <a:rPr lang="en-US" sz="2800" dirty="0">
                <a:solidFill>
                  <a:schemeClr val="accent1"/>
                </a:solidFill>
              </a:rPr>
              <a:t>ACCESSING EACH PRESENTATION’S PAGE</a:t>
            </a:r>
            <a:endParaRPr lang="en-CY" sz="2800" dirty="0">
              <a:solidFill>
                <a:schemeClr val="accent1"/>
              </a:solidFill>
            </a:endParaRPr>
          </a:p>
        </p:txBody>
      </p:sp>
      <p:sp>
        <p:nvSpPr>
          <p:cNvPr id="13" name="TextBox 12">
            <a:extLst>
              <a:ext uri="{FF2B5EF4-FFF2-40B4-BE49-F238E27FC236}">
                <a16:creationId xmlns:a16="http://schemas.microsoft.com/office/drawing/2014/main" id="{4F3E5F82-10A9-C2CD-EE93-F7205EA2E09C}"/>
              </a:ext>
            </a:extLst>
          </p:cNvPr>
          <p:cNvSpPr txBox="1"/>
          <p:nvPr/>
        </p:nvSpPr>
        <p:spPr>
          <a:xfrm>
            <a:off x="169881" y="974216"/>
            <a:ext cx="2816022" cy="5909310"/>
          </a:xfrm>
          <a:prstGeom prst="rect">
            <a:avLst/>
          </a:prstGeom>
          <a:noFill/>
        </p:spPr>
        <p:txBody>
          <a:bodyPr wrap="square" rtlCol="0">
            <a:spAutoFit/>
          </a:bodyPr>
          <a:lstStyle/>
          <a:p>
            <a:r>
              <a:rPr lang="en-US" dirty="0"/>
              <a:t>You can access each individual presentation by clicking on the title while you are in the corresponding session page.</a:t>
            </a:r>
          </a:p>
          <a:p>
            <a:endParaRPr lang="en-US" b="1" dirty="0"/>
          </a:p>
          <a:p>
            <a:r>
              <a:rPr lang="en-US" dirty="0"/>
              <a:t>Each presentation page contains the information of the  submitted, the scheduling details as well as access to the asynchronous communication with the presenter of the submission (the </a:t>
            </a:r>
            <a:r>
              <a:rPr lang="en-US" b="1" dirty="0"/>
              <a:t>Join Discussion </a:t>
            </a:r>
            <a:r>
              <a:rPr lang="en-US" dirty="0"/>
              <a:t>button) </a:t>
            </a:r>
          </a:p>
          <a:p>
            <a:endParaRPr lang="en-US" dirty="0"/>
          </a:p>
          <a:p>
            <a:r>
              <a:rPr lang="en-US" dirty="0"/>
              <a:t>The “</a:t>
            </a:r>
            <a:r>
              <a:rPr lang="en-US" b="1" dirty="0"/>
              <a:t>Join Discussion</a:t>
            </a:r>
            <a:r>
              <a:rPr lang="en-US" dirty="0"/>
              <a:t>” allows you to address questions in writing to the authors who will respond, in time, through the platform. </a:t>
            </a:r>
          </a:p>
        </p:txBody>
      </p:sp>
      <p:pic>
        <p:nvPicPr>
          <p:cNvPr id="8" name="screencast-bpconcjcammlapcogcnnelfmaeghhagj-2023.08.24-17_37_03">
            <a:hlinkClick r:id="" action="ppaction://media"/>
            <a:extLst>
              <a:ext uri="{FF2B5EF4-FFF2-40B4-BE49-F238E27FC236}">
                <a16:creationId xmlns:a16="http://schemas.microsoft.com/office/drawing/2014/main" id="{20022CE5-CE34-C9C4-8B9B-C76669F5CCF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85903" y="1213283"/>
            <a:ext cx="9307693" cy="4513262"/>
          </a:xfrm>
          <a:prstGeom prst="rect">
            <a:avLst/>
          </a:prstGeom>
        </p:spPr>
      </p:pic>
      <p:sp>
        <p:nvSpPr>
          <p:cNvPr id="9" name="TextBox 8">
            <a:extLst>
              <a:ext uri="{FF2B5EF4-FFF2-40B4-BE49-F238E27FC236}">
                <a16:creationId xmlns:a16="http://schemas.microsoft.com/office/drawing/2014/main" id="{CAF2935F-D8C6-A000-47EB-494202CF372E}"/>
              </a:ext>
            </a:extLst>
          </p:cNvPr>
          <p:cNvSpPr txBox="1"/>
          <p:nvPr/>
        </p:nvSpPr>
        <p:spPr>
          <a:xfrm>
            <a:off x="6326908" y="6314630"/>
            <a:ext cx="3131127" cy="369332"/>
          </a:xfrm>
          <a:prstGeom prst="rect">
            <a:avLst/>
          </a:prstGeom>
          <a:noFill/>
        </p:spPr>
        <p:txBody>
          <a:bodyPr wrap="square" rtlCol="0">
            <a:spAutoFit/>
          </a:bodyPr>
          <a:lstStyle/>
          <a:p>
            <a:pPr algn="ctr"/>
            <a:r>
              <a:rPr lang="en-US" dirty="0"/>
              <a:t>View video above</a:t>
            </a:r>
            <a:endParaRPr lang="en-CY" dirty="0"/>
          </a:p>
        </p:txBody>
      </p:sp>
    </p:spTree>
    <p:extLst>
      <p:ext uri="{BB962C8B-B14F-4D97-AF65-F5344CB8AC3E}">
        <p14:creationId xmlns:p14="http://schemas.microsoft.com/office/powerpoint/2010/main" val="136410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980DF-5384-3E41-0C7D-C2AD5B0F6269}"/>
              </a:ext>
            </a:extLst>
          </p:cNvPr>
          <p:cNvSpPr/>
          <p:nvPr/>
        </p:nvSpPr>
        <p:spPr>
          <a:xfrm>
            <a:off x="0" y="0"/>
            <a:ext cx="102550" cy="6751178"/>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5" name="Rectangle 4">
            <a:extLst>
              <a:ext uri="{FF2B5EF4-FFF2-40B4-BE49-F238E27FC236}">
                <a16:creationId xmlns:a16="http://schemas.microsoft.com/office/drawing/2014/main" id="{CE952CEA-388A-3488-E7A0-C3BC54203B1B}"/>
              </a:ext>
            </a:extLst>
          </p:cNvPr>
          <p:cNvSpPr/>
          <p:nvPr/>
        </p:nvSpPr>
        <p:spPr>
          <a:xfrm rot="5400000">
            <a:off x="6044725" y="706453"/>
            <a:ext cx="102550" cy="12192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Y"/>
          </a:p>
        </p:txBody>
      </p:sp>
      <p:sp>
        <p:nvSpPr>
          <p:cNvPr id="12" name="TextBox 11">
            <a:extLst>
              <a:ext uri="{FF2B5EF4-FFF2-40B4-BE49-F238E27FC236}">
                <a16:creationId xmlns:a16="http://schemas.microsoft.com/office/drawing/2014/main" id="{D7043073-013F-9144-E799-B5376DD7CFB8}"/>
              </a:ext>
            </a:extLst>
          </p:cNvPr>
          <p:cNvSpPr txBox="1"/>
          <p:nvPr/>
        </p:nvSpPr>
        <p:spPr>
          <a:xfrm>
            <a:off x="707875" y="299103"/>
            <a:ext cx="10690789" cy="523220"/>
          </a:xfrm>
          <a:prstGeom prst="rect">
            <a:avLst/>
          </a:prstGeom>
          <a:noFill/>
        </p:spPr>
        <p:txBody>
          <a:bodyPr wrap="square" rtlCol="0">
            <a:spAutoFit/>
          </a:bodyPr>
          <a:lstStyle/>
          <a:p>
            <a:r>
              <a:rPr lang="en-US" sz="2800" dirty="0">
                <a:solidFill>
                  <a:schemeClr val="accent1"/>
                </a:solidFill>
              </a:rPr>
              <a:t>USING THE “My </a:t>
            </a:r>
            <a:r>
              <a:rPr lang="en-US" sz="2800" dirty="0" err="1">
                <a:solidFill>
                  <a:schemeClr val="accent1"/>
                </a:solidFill>
              </a:rPr>
              <a:t>Programme</a:t>
            </a:r>
            <a:r>
              <a:rPr lang="en-US" sz="2800" dirty="0">
                <a:solidFill>
                  <a:schemeClr val="accent1"/>
                </a:solidFill>
              </a:rPr>
              <a:t>” FUNCTION</a:t>
            </a:r>
            <a:endParaRPr lang="en-CY" sz="2800" dirty="0">
              <a:solidFill>
                <a:schemeClr val="accent1"/>
              </a:solidFill>
            </a:endParaRPr>
          </a:p>
        </p:txBody>
      </p:sp>
      <p:sp>
        <p:nvSpPr>
          <p:cNvPr id="9" name="TextBox 8">
            <a:extLst>
              <a:ext uri="{FF2B5EF4-FFF2-40B4-BE49-F238E27FC236}">
                <a16:creationId xmlns:a16="http://schemas.microsoft.com/office/drawing/2014/main" id="{9E728E04-6489-806B-0A20-19CC19AE9FB7}"/>
              </a:ext>
            </a:extLst>
          </p:cNvPr>
          <p:cNvSpPr txBox="1"/>
          <p:nvPr/>
        </p:nvSpPr>
        <p:spPr>
          <a:xfrm>
            <a:off x="771367" y="1178075"/>
            <a:ext cx="3170489" cy="1200329"/>
          </a:xfrm>
          <a:prstGeom prst="rect">
            <a:avLst/>
          </a:prstGeom>
          <a:noFill/>
        </p:spPr>
        <p:txBody>
          <a:bodyPr wrap="square" rtlCol="0">
            <a:spAutoFit/>
          </a:bodyPr>
          <a:lstStyle/>
          <a:p>
            <a:r>
              <a:rPr lang="en-US" dirty="0"/>
              <a:t>By adding a star next to each session, you place it to “</a:t>
            </a:r>
            <a:r>
              <a:rPr lang="en-US" b="1" dirty="0"/>
              <a:t>My </a:t>
            </a:r>
            <a:r>
              <a:rPr lang="en-US" b="1" dirty="0" err="1"/>
              <a:t>Programme</a:t>
            </a:r>
            <a:r>
              <a:rPr lang="en-US" b="1" dirty="0"/>
              <a:t>”</a:t>
            </a:r>
          </a:p>
          <a:p>
            <a:endParaRPr lang="en-US" dirty="0"/>
          </a:p>
        </p:txBody>
      </p:sp>
      <p:pic>
        <p:nvPicPr>
          <p:cNvPr id="6" name="Picture 5">
            <a:extLst>
              <a:ext uri="{FF2B5EF4-FFF2-40B4-BE49-F238E27FC236}">
                <a16:creationId xmlns:a16="http://schemas.microsoft.com/office/drawing/2014/main" id="{1649E0B1-C30F-3EF6-BCC1-EB1BBC64B834}"/>
              </a:ext>
            </a:extLst>
          </p:cNvPr>
          <p:cNvPicPr>
            <a:picLocks noChangeAspect="1"/>
          </p:cNvPicPr>
          <p:nvPr/>
        </p:nvPicPr>
        <p:blipFill>
          <a:blip r:embed="rId2"/>
          <a:stretch>
            <a:fillRect/>
          </a:stretch>
        </p:blipFill>
        <p:spPr>
          <a:xfrm>
            <a:off x="5216680" y="775532"/>
            <a:ext cx="6471874" cy="31095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94B924D-AAF9-0AB2-C648-F3A863BBB12F}"/>
              </a:ext>
            </a:extLst>
          </p:cNvPr>
          <p:cNvPicPr>
            <a:picLocks noChangeAspect="1"/>
          </p:cNvPicPr>
          <p:nvPr/>
        </p:nvPicPr>
        <p:blipFill>
          <a:blip r:embed="rId3"/>
          <a:stretch>
            <a:fillRect/>
          </a:stretch>
        </p:blipFill>
        <p:spPr>
          <a:xfrm>
            <a:off x="280627" y="3935813"/>
            <a:ext cx="5689515" cy="2713827"/>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20A0E520-1C89-51CD-1979-49E2884E72CB}"/>
              </a:ext>
            </a:extLst>
          </p:cNvPr>
          <p:cNvSpPr txBox="1"/>
          <p:nvPr/>
        </p:nvSpPr>
        <p:spPr>
          <a:xfrm>
            <a:off x="6751913" y="4230692"/>
            <a:ext cx="4054632" cy="1200329"/>
          </a:xfrm>
          <a:prstGeom prst="rect">
            <a:avLst/>
          </a:prstGeom>
          <a:noFill/>
        </p:spPr>
        <p:txBody>
          <a:bodyPr wrap="square" rtlCol="0">
            <a:spAutoFit/>
          </a:bodyPr>
          <a:lstStyle/>
          <a:p>
            <a:r>
              <a:rPr lang="en-US" dirty="0"/>
              <a:t>You will then have a list of the presentations you have selected for immediate access to their pages.</a:t>
            </a:r>
            <a:endParaRPr lang="en-US" b="1" dirty="0"/>
          </a:p>
          <a:p>
            <a:endParaRPr lang="en-US" dirty="0"/>
          </a:p>
        </p:txBody>
      </p:sp>
    </p:spTree>
    <p:extLst>
      <p:ext uri="{BB962C8B-B14F-4D97-AF65-F5344CB8AC3E}">
        <p14:creationId xmlns:p14="http://schemas.microsoft.com/office/powerpoint/2010/main" val="2693298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717</Words>
  <Application>Microsoft Office PowerPoint</Application>
  <PresentationFormat>Widescreen</PresentationFormat>
  <Paragraphs>54</Paragraphs>
  <Slides>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Calibri</vt:lpstr>
      <vt:lpstr>Calibri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ctherap</dc:creator>
  <cp:lastModifiedBy>ctherap</cp:lastModifiedBy>
  <cp:revision>13</cp:revision>
  <dcterms:created xsi:type="dcterms:W3CDTF">2023-07-18T08:51:15Z</dcterms:created>
  <dcterms:modified xsi:type="dcterms:W3CDTF">2023-08-24T14:44:38Z</dcterms:modified>
</cp:coreProperties>
</file>